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67" r:id="rId3"/>
    <p:sldId id="268" r:id="rId4"/>
    <p:sldId id="269" r:id="rId5"/>
    <p:sldId id="264" r:id="rId6"/>
    <p:sldId id="257" r:id="rId7"/>
    <p:sldId id="258" r:id="rId8"/>
    <p:sldId id="259" r:id="rId9"/>
    <p:sldId id="266"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10"/>
  </p:normalViewPr>
  <p:slideViewPr>
    <p:cSldViewPr snapToGrid="0" snapToObjects="1">
      <p:cViewPr varScale="1">
        <p:scale>
          <a:sx n="61" d="100"/>
          <a:sy n="61" d="100"/>
        </p:scale>
        <p:origin x="39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g>
</file>

<file path=ppt/media/image18.png>
</file>

<file path=ppt/media/image19.jpg>
</file>

<file path=ppt/media/image2.png>
</file>

<file path=ppt/media/image20.png>
</file>

<file path=ppt/media/image21.jpeg>
</file>

<file path=ppt/media/image22.png>
</file>

<file path=ppt/media/image23.jpeg>
</file>

<file path=ppt/media/image24.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23780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137510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7358520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397025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642393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970454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4075304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7720288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27068752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6661412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2525527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3217770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38781345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36045724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8465445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5222991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26368769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907661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422522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407912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565441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srcRect/>
          <a:tile tx="0" ty="0" sx="100000" sy="100000" flip="none" algn="tl"/>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8" name="Shape 3"/>
          <p:cNvSpPr/>
          <p:nvPr/>
        </p:nvSpPr>
        <p:spPr>
          <a:xfrm>
            <a:off x="837724" y="6460688"/>
            <a:ext cx="382905" cy="382905"/>
          </a:xfrm>
          <a:prstGeom prst="roundRect">
            <a:avLst>
              <a:gd name="adj" fmla="val 23878209"/>
            </a:avLst>
          </a:prstGeom>
          <a:noFill/>
          <a:ln w="7620">
            <a:solidFill>
              <a:srgbClr val="FFFFFF"/>
            </a:solidFill>
            <a:prstDash val="solid"/>
          </a:ln>
        </p:spPr>
      </p:sp>
      <p:pic>
        <p:nvPicPr>
          <p:cNvPr id="9" name="Picture 8">
            <a:extLst>
              <a:ext uri="{FF2B5EF4-FFF2-40B4-BE49-F238E27FC236}">
                <a16:creationId xmlns:a16="http://schemas.microsoft.com/office/drawing/2014/main" id="{4A721829-CA4B-6E7D-7946-8AD9E685860F}"/>
              </a:ext>
            </a:extLst>
          </p:cNvPr>
          <p:cNvPicPr>
            <a:picLocks noChangeAspect="1"/>
          </p:cNvPicPr>
          <p:nvPr/>
        </p:nvPicPr>
        <p:blipFill>
          <a:blip r:embed="rId3"/>
          <a:stretch>
            <a:fillRect/>
          </a:stretch>
        </p:blipFill>
        <p:spPr>
          <a:xfrm>
            <a:off x="-1" y="1212574"/>
            <a:ext cx="14630400" cy="7017026"/>
          </a:xfrm>
          <a:prstGeom prst="rect">
            <a:avLst/>
          </a:prstGeom>
        </p:spPr>
      </p:pic>
      <p:sp>
        <p:nvSpPr>
          <p:cNvPr id="12" name="TextBox 11">
            <a:extLst>
              <a:ext uri="{FF2B5EF4-FFF2-40B4-BE49-F238E27FC236}">
                <a16:creationId xmlns:a16="http://schemas.microsoft.com/office/drawing/2014/main" id="{DBD7F3D1-55A5-C25C-0AA0-D5447110CAE7}"/>
              </a:ext>
            </a:extLst>
          </p:cNvPr>
          <p:cNvSpPr txBox="1"/>
          <p:nvPr/>
        </p:nvSpPr>
        <p:spPr>
          <a:xfrm>
            <a:off x="4134678" y="357809"/>
            <a:ext cx="7017026" cy="646331"/>
          </a:xfrm>
          <a:prstGeom prst="rect">
            <a:avLst/>
          </a:prstGeom>
          <a:noFill/>
        </p:spPr>
        <p:txBody>
          <a:bodyPr wrap="square" rtlCol="0">
            <a:spAutoFit/>
          </a:bodyPr>
          <a:lstStyle/>
          <a:p>
            <a:r>
              <a:rPr lang="en-US" sz="3600" b="1" dirty="0">
                <a:latin typeface="Comic Sans MS" panose="030F0702030302020204" pitchFamily="66" charset="0"/>
              </a:rPr>
              <a:t>DIRECT INDIRECT SPEECH</a:t>
            </a:r>
            <a:endParaRPr lang="en-IN" sz="3600" b="1" dirty="0">
              <a:latin typeface="Comic Sans MS" panose="030F0702030302020204" pitchFamily="66"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59C3C3E-FA4D-3CA9-F6AB-AD8C750B5B8F}"/>
              </a:ext>
            </a:extLst>
          </p:cNvPr>
          <p:cNvSpPr txBox="1"/>
          <p:nvPr/>
        </p:nvSpPr>
        <p:spPr>
          <a:xfrm>
            <a:off x="567559" y="126125"/>
            <a:ext cx="13148441" cy="3108543"/>
          </a:xfrm>
          <a:prstGeom prst="rect">
            <a:avLst/>
          </a:prstGeom>
          <a:noFill/>
        </p:spPr>
        <p:txBody>
          <a:bodyPr wrap="square">
            <a:spAutoFit/>
          </a:bodyPr>
          <a:lstStyle/>
          <a:p>
            <a:r>
              <a:rPr lang="en-US" sz="2800" b="1" dirty="0">
                <a:latin typeface="Comic Sans MS" panose="030F0702030302020204" pitchFamily="66" charset="0"/>
              </a:rPr>
              <a:t>3. The tenses of direct speech do not change if the reporting verb is in future tense or present tense.</a:t>
            </a:r>
          </a:p>
          <a:p>
            <a:endParaRPr lang="en-US" sz="2800" b="1" dirty="0">
              <a:latin typeface="Comic Sans MS" panose="030F0702030302020204" pitchFamily="66" charset="0"/>
            </a:endParaRPr>
          </a:p>
          <a:p>
            <a:r>
              <a:rPr lang="en-US" sz="2800" b="1" dirty="0">
                <a:latin typeface="Comic Sans MS" panose="030F0702030302020204" pitchFamily="66" charset="0"/>
              </a:rPr>
              <a:t>Example:</a:t>
            </a:r>
          </a:p>
          <a:p>
            <a:endParaRPr lang="en-US" sz="2800" b="1" dirty="0">
              <a:latin typeface="Comic Sans MS" panose="030F0702030302020204" pitchFamily="66" charset="0"/>
            </a:endParaRPr>
          </a:p>
          <a:p>
            <a:r>
              <a:rPr lang="en-US" sz="2800" b="1" dirty="0">
                <a:latin typeface="Comic Sans MS" panose="030F0702030302020204" pitchFamily="66" charset="0"/>
              </a:rPr>
              <a:t>                 Direct: She says/will say, “she is going.”</a:t>
            </a:r>
          </a:p>
          <a:p>
            <a:r>
              <a:rPr lang="en-US" sz="2800" b="1" dirty="0">
                <a:latin typeface="Comic Sans MS" panose="030F0702030302020204" pitchFamily="66" charset="0"/>
              </a:rPr>
              <a:t>                 Indirect: She says/will say she is going.</a:t>
            </a:r>
          </a:p>
        </p:txBody>
      </p:sp>
      <p:pic>
        <p:nvPicPr>
          <p:cNvPr id="7" name="Picture 6">
            <a:extLst>
              <a:ext uri="{FF2B5EF4-FFF2-40B4-BE49-F238E27FC236}">
                <a16:creationId xmlns:a16="http://schemas.microsoft.com/office/drawing/2014/main" id="{DC7F8214-8743-C947-0E82-0E09B2619A9A}"/>
              </a:ext>
            </a:extLst>
          </p:cNvPr>
          <p:cNvPicPr>
            <a:picLocks noChangeAspect="1"/>
          </p:cNvPicPr>
          <p:nvPr/>
        </p:nvPicPr>
        <p:blipFill>
          <a:blip r:embed="rId3"/>
          <a:stretch>
            <a:fillRect/>
          </a:stretch>
        </p:blipFill>
        <p:spPr>
          <a:xfrm>
            <a:off x="3237185" y="3234668"/>
            <a:ext cx="6921062" cy="4948559"/>
          </a:xfrm>
          <a:prstGeom prst="rect">
            <a:avLst/>
          </a:prstGeom>
        </p:spPr>
      </p:pic>
    </p:spTree>
    <p:extLst>
      <p:ext uri="{BB962C8B-B14F-4D97-AF65-F5344CB8AC3E}">
        <p14:creationId xmlns:p14="http://schemas.microsoft.com/office/powerpoint/2010/main" val="12761089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3A76E3-5189-61EA-D4BD-1B5AD45B8172}"/>
              </a:ext>
            </a:extLst>
          </p:cNvPr>
          <p:cNvSpPr txBox="1"/>
          <p:nvPr/>
        </p:nvSpPr>
        <p:spPr>
          <a:xfrm>
            <a:off x="483476" y="171163"/>
            <a:ext cx="13516304" cy="584775"/>
          </a:xfrm>
          <a:prstGeom prst="rect">
            <a:avLst/>
          </a:prstGeom>
          <a:noFill/>
        </p:spPr>
        <p:txBody>
          <a:bodyPr wrap="square">
            <a:spAutoFit/>
          </a:bodyPr>
          <a:lstStyle/>
          <a:p>
            <a:r>
              <a:rPr lang="en-US" sz="3200" b="1" u="sng" dirty="0">
                <a:solidFill>
                  <a:srgbClr val="C00000"/>
                </a:solidFill>
                <a:latin typeface="Comic Sans MS" panose="030F0702030302020204" pitchFamily="66" charset="0"/>
              </a:rPr>
              <a:t>Rule #2 </a:t>
            </a:r>
            <a:r>
              <a:rPr lang="en-US" sz="3200" b="1" dirty="0">
                <a:solidFill>
                  <a:srgbClr val="C00000"/>
                </a:solidFill>
                <a:latin typeface="Comic Sans MS" panose="030F0702030302020204" pitchFamily="66" charset="0"/>
              </a:rPr>
              <a:t>- </a:t>
            </a:r>
            <a:r>
              <a:rPr lang="en-US" sz="3200" b="1" u="sng" dirty="0">
                <a:solidFill>
                  <a:srgbClr val="C00000"/>
                </a:solidFill>
                <a:latin typeface="Comic Sans MS" panose="030F0702030302020204" pitchFamily="66" charset="0"/>
              </a:rPr>
              <a:t>Direct Speech to Indirect Speech conversion - Tense</a:t>
            </a:r>
            <a:endParaRPr lang="en-IN" sz="3200" b="1" u="sng" dirty="0">
              <a:solidFill>
                <a:srgbClr val="C00000"/>
              </a:solidFill>
              <a:latin typeface="Comic Sans MS" panose="030F0702030302020204" pitchFamily="66" charset="0"/>
            </a:endParaRPr>
          </a:p>
        </p:txBody>
      </p:sp>
      <p:pic>
        <p:nvPicPr>
          <p:cNvPr id="4" name="Picture 3">
            <a:extLst>
              <a:ext uri="{FF2B5EF4-FFF2-40B4-BE49-F238E27FC236}">
                <a16:creationId xmlns:a16="http://schemas.microsoft.com/office/drawing/2014/main" id="{C603322C-E132-3D5F-EDC8-DF6ADECE10F0}"/>
              </a:ext>
            </a:extLst>
          </p:cNvPr>
          <p:cNvPicPr>
            <a:picLocks noChangeAspect="1"/>
          </p:cNvPicPr>
          <p:nvPr/>
        </p:nvPicPr>
        <p:blipFill>
          <a:blip r:embed="rId3"/>
          <a:stretch>
            <a:fillRect/>
          </a:stretch>
        </p:blipFill>
        <p:spPr>
          <a:xfrm>
            <a:off x="414761" y="987973"/>
            <a:ext cx="13653734" cy="6852743"/>
          </a:xfrm>
          <a:prstGeom prst="rect">
            <a:avLst/>
          </a:prstGeom>
        </p:spPr>
      </p:pic>
    </p:spTree>
    <p:extLst>
      <p:ext uri="{BB962C8B-B14F-4D97-AF65-F5344CB8AC3E}">
        <p14:creationId xmlns:p14="http://schemas.microsoft.com/office/powerpoint/2010/main" val="1043802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4194CA4-6341-6D1B-1CE4-1434A4834770}"/>
              </a:ext>
            </a:extLst>
          </p:cNvPr>
          <p:cNvPicPr>
            <a:picLocks noChangeAspect="1"/>
          </p:cNvPicPr>
          <p:nvPr/>
        </p:nvPicPr>
        <p:blipFill>
          <a:blip r:embed="rId3"/>
          <a:stretch>
            <a:fillRect/>
          </a:stretch>
        </p:blipFill>
        <p:spPr>
          <a:xfrm>
            <a:off x="1376855" y="599090"/>
            <a:ext cx="12300515" cy="7239739"/>
          </a:xfrm>
          <a:prstGeom prst="rect">
            <a:avLst/>
          </a:prstGeom>
        </p:spPr>
      </p:pic>
    </p:spTree>
    <p:extLst>
      <p:ext uri="{BB962C8B-B14F-4D97-AF65-F5344CB8AC3E}">
        <p14:creationId xmlns:p14="http://schemas.microsoft.com/office/powerpoint/2010/main" val="2491047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CE6D976-ACA3-31BC-11E6-B7E4A4D70122}"/>
              </a:ext>
            </a:extLst>
          </p:cNvPr>
          <p:cNvSpPr txBox="1"/>
          <p:nvPr/>
        </p:nvSpPr>
        <p:spPr>
          <a:xfrm>
            <a:off x="147144" y="226590"/>
            <a:ext cx="14483255" cy="8125301"/>
          </a:xfrm>
          <a:prstGeom prst="rect">
            <a:avLst/>
          </a:prstGeom>
          <a:noFill/>
        </p:spPr>
        <p:txBody>
          <a:bodyPr wrap="square">
            <a:spAutoFit/>
          </a:bodyPr>
          <a:lstStyle/>
          <a:p>
            <a:r>
              <a:rPr lang="en-US" sz="2400" b="1" u="sng" dirty="0">
                <a:solidFill>
                  <a:srgbClr val="C00000"/>
                </a:solidFill>
                <a:latin typeface="Comic Sans MS" panose="030F0702030302020204" pitchFamily="66" charset="0"/>
              </a:rPr>
              <a:t>Rule #3</a:t>
            </a:r>
            <a:r>
              <a:rPr lang="en-US" sz="2400" b="1" dirty="0">
                <a:solidFill>
                  <a:srgbClr val="C00000"/>
                </a:solidFill>
                <a:latin typeface="Comic Sans MS" panose="030F0702030302020204" pitchFamily="66" charset="0"/>
              </a:rPr>
              <a:t> - </a:t>
            </a:r>
            <a:r>
              <a:rPr lang="en-US" sz="2400" b="1" u="sng" dirty="0">
                <a:solidFill>
                  <a:srgbClr val="C00000"/>
                </a:solidFill>
                <a:latin typeface="Comic Sans MS" panose="030F0702030302020204" pitchFamily="66" charset="0"/>
              </a:rPr>
              <a:t>Direct Speech to Indirect Speech Conversion</a:t>
            </a:r>
            <a:r>
              <a:rPr lang="en-US" sz="2400" b="1" dirty="0">
                <a:solidFill>
                  <a:srgbClr val="C00000"/>
                </a:solidFill>
                <a:latin typeface="Comic Sans MS" panose="030F0702030302020204" pitchFamily="66" charset="0"/>
              </a:rPr>
              <a:t> - </a:t>
            </a:r>
            <a:r>
              <a:rPr lang="en-US" sz="2400" b="1" u="sng" dirty="0">
                <a:solidFill>
                  <a:srgbClr val="C00000"/>
                </a:solidFill>
                <a:latin typeface="Comic Sans MS" panose="030F0702030302020204" pitchFamily="66" charset="0"/>
              </a:rPr>
              <a:t>Interrogative Sentences</a:t>
            </a:r>
          </a:p>
          <a:p>
            <a:endParaRPr lang="en-US" dirty="0"/>
          </a:p>
          <a:p>
            <a:r>
              <a:rPr lang="en-US" sz="2000" b="1" dirty="0">
                <a:latin typeface="Comic Sans MS" panose="030F0702030302020204" pitchFamily="66" charset="0"/>
              </a:rPr>
              <a:t>1. No conjunction is used, if a sentence in direct speech begins with a question (what/where/when) as the "question-word" itself acts as a joining clause.</a:t>
            </a:r>
          </a:p>
          <a:p>
            <a:endParaRPr lang="en-US" sz="2000" b="1" dirty="0">
              <a:latin typeface="Comic Sans MS" panose="030F0702030302020204" pitchFamily="66" charset="0"/>
            </a:endParaRPr>
          </a:p>
          <a:p>
            <a:r>
              <a:rPr lang="en-US" sz="2000" b="1" dirty="0">
                <a:latin typeface="Comic Sans MS" panose="030F0702030302020204" pitchFamily="66" charset="0"/>
              </a:rPr>
              <a:t>       Example:</a:t>
            </a:r>
          </a:p>
          <a:p>
            <a:endParaRPr lang="en-US" sz="2000" b="1" dirty="0">
              <a:latin typeface="Comic Sans MS" panose="030F0702030302020204" pitchFamily="66" charset="0"/>
            </a:endParaRPr>
          </a:p>
          <a:p>
            <a:r>
              <a:rPr lang="en-US" sz="2000" b="1" dirty="0">
                <a:latin typeface="Comic Sans MS" panose="030F0702030302020204" pitchFamily="66" charset="0"/>
              </a:rPr>
              <a:t>                Direct: “Where do you live?” asked the boy.</a:t>
            </a:r>
          </a:p>
          <a:p>
            <a:r>
              <a:rPr lang="en-US" sz="2000" b="1" dirty="0">
                <a:latin typeface="Comic Sans MS" panose="030F0702030302020204" pitchFamily="66" charset="0"/>
              </a:rPr>
              <a:t>                Indirect: The boy enquired where I lived.</a:t>
            </a:r>
          </a:p>
          <a:p>
            <a:endParaRPr lang="en-US" sz="2000" b="1" dirty="0">
              <a:latin typeface="Comic Sans MS" panose="030F0702030302020204" pitchFamily="66" charset="0"/>
            </a:endParaRPr>
          </a:p>
          <a:p>
            <a:endParaRPr lang="en-US" sz="2000" b="1" dirty="0">
              <a:latin typeface="Comic Sans MS" panose="030F0702030302020204" pitchFamily="66" charset="0"/>
            </a:endParaRPr>
          </a:p>
          <a:p>
            <a:r>
              <a:rPr lang="en-US" sz="2000" b="1" dirty="0">
                <a:latin typeface="Comic Sans MS" panose="030F0702030302020204" pitchFamily="66" charset="0"/>
              </a:rPr>
              <a:t>2. If a direct speech sentence begins with auxiliary verb/helping verb, the joining clause should be ‘if’ or ‘whether’.</a:t>
            </a:r>
          </a:p>
          <a:p>
            <a:endParaRPr lang="en-US" sz="2000" b="1" dirty="0">
              <a:latin typeface="Comic Sans MS" panose="030F0702030302020204" pitchFamily="66" charset="0"/>
            </a:endParaRPr>
          </a:p>
          <a:p>
            <a:r>
              <a:rPr lang="en-US" sz="2000" b="1" dirty="0">
                <a:latin typeface="Comic Sans MS" panose="030F0702030302020204" pitchFamily="66" charset="0"/>
              </a:rPr>
              <a:t>       Example:</a:t>
            </a:r>
          </a:p>
          <a:p>
            <a:endParaRPr lang="en-US" sz="2000" b="1" dirty="0">
              <a:latin typeface="Comic Sans MS" panose="030F0702030302020204" pitchFamily="66" charset="0"/>
            </a:endParaRPr>
          </a:p>
          <a:p>
            <a:r>
              <a:rPr lang="en-US" sz="2000" b="1" dirty="0">
                <a:latin typeface="Comic Sans MS" panose="030F0702030302020204" pitchFamily="66" charset="0"/>
              </a:rPr>
              <a:t>                Direct: She said, “will you come for the party?”</a:t>
            </a:r>
          </a:p>
          <a:p>
            <a:r>
              <a:rPr lang="en-US" sz="2000" b="1" dirty="0">
                <a:latin typeface="Comic Sans MS" panose="030F0702030302020204" pitchFamily="66" charset="0"/>
              </a:rPr>
              <a:t>                Indirect: She asked whether we would come for the party.</a:t>
            </a:r>
          </a:p>
          <a:p>
            <a:endParaRPr lang="en-US" sz="2000" b="1" dirty="0">
              <a:latin typeface="Comic Sans MS" panose="030F0702030302020204" pitchFamily="66" charset="0"/>
            </a:endParaRPr>
          </a:p>
          <a:p>
            <a:endParaRPr lang="en-US" sz="2000" b="1" dirty="0">
              <a:latin typeface="Comic Sans MS" panose="030F0702030302020204" pitchFamily="66" charset="0"/>
            </a:endParaRPr>
          </a:p>
          <a:p>
            <a:r>
              <a:rPr lang="en-US" sz="2000" b="1" dirty="0">
                <a:latin typeface="Comic Sans MS" panose="030F0702030302020204" pitchFamily="66" charset="0"/>
              </a:rPr>
              <a:t>3. Reporting verbs such as ‘said/ said to’ changes to enquired, asked, or demanded. </a:t>
            </a:r>
          </a:p>
          <a:p>
            <a:endParaRPr lang="en-US" sz="2000" b="1" dirty="0">
              <a:latin typeface="Comic Sans MS" panose="030F0702030302020204" pitchFamily="66" charset="0"/>
            </a:endParaRPr>
          </a:p>
          <a:p>
            <a:r>
              <a:rPr lang="en-US" sz="2000" b="1" dirty="0">
                <a:latin typeface="Comic Sans MS" panose="030F0702030302020204" pitchFamily="66" charset="0"/>
              </a:rPr>
              <a:t>       Example:</a:t>
            </a:r>
          </a:p>
          <a:p>
            <a:endParaRPr lang="en-US" sz="2000" b="1" dirty="0">
              <a:latin typeface="Comic Sans MS" panose="030F0702030302020204" pitchFamily="66" charset="0"/>
            </a:endParaRPr>
          </a:p>
          <a:p>
            <a:r>
              <a:rPr lang="en-US" sz="2000" b="1" dirty="0">
                <a:latin typeface="Comic Sans MS" panose="030F0702030302020204" pitchFamily="66" charset="0"/>
              </a:rPr>
              <a:t>                Direct: He said to me, “what are you wearing?”</a:t>
            </a:r>
          </a:p>
          <a:p>
            <a:r>
              <a:rPr lang="en-US" sz="2000" b="1" dirty="0">
                <a:latin typeface="Comic Sans MS" panose="030F0702030302020204" pitchFamily="66" charset="0"/>
              </a:rPr>
              <a:t>                Indirect: He asked me what I was wearing.</a:t>
            </a:r>
          </a:p>
        </p:txBody>
      </p:sp>
    </p:spTree>
    <p:extLst>
      <p:ext uri="{BB962C8B-B14F-4D97-AF65-F5344CB8AC3E}">
        <p14:creationId xmlns:p14="http://schemas.microsoft.com/office/powerpoint/2010/main" val="1247687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1B4349F-8C41-3F6F-306B-59D8B1BF2DB0}"/>
              </a:ext>
            </a:extLst>
          </p:cNvPr>
          <p:cNvSpPr txBox="1"/>
          <p:nvPr/>
        </p:nvSpPr>
        <p:spPr>
          <a:xfrm>
            <a:off x="409903" y="272533"/>
            <a:ext cx="13652938" cy="584775"/>
          </a:xfrm>
          <a:prstGeom prst="rect">
            <a:avLst/>
          </a:prstGeom>
          <a:noFill/>
        </p:spPr>
        <p:txBody>
          <a:bodyPr wrap="square">
            <a:spAutoFit/>
          </a:bodyPr>
          <a:lstStyle/>
          <a:p>
            <a:r>
              <a:rPr lang="en-US" sz="3200" b="1" u="sng" dirty="0">
                <a:solidFill>
                  <a:srgbClr val="C00000"/>
                </a:solidFill>
                <a:latin typeface="Comic Sans MS" panose="030F0702030302020204" pitchFamily="66" charset="0"/>
              </a:rPr>
              <a:t>Rule #4</a:t>
            </a:r>
            <a:r>
              <a:rPr lang="en-US" sz="3200" b="1" dirty="0">
                <a:solidFill>
                  <a:srgbClr val="C00000"/>
                </a:solidFill>
                <a:latin typeface="Comic Sans MS" panose="030F0702030302020204" pitchFamily="66" charset="0"/>
              </a:rPr>
              <a:t> - </a:t>
            </a:r>
            <a:r>
              <a:rPr lang="en-US" sz="3200" b="1" u="sng" dirty="0">
                <a:solidFill>
                  <a:srgbClr val="C00000"/>
                </a:solidFill>
                <a:latin typeface="Comic Sans MS" panose="030F0702030302020204" pitchFamily="66" charset="0"/>
              </a:rPr>
              <a:t>Direct Speech to Indirect Speech Conversion</a:t>
            </a:r>
            <a:r>
              <a:rPr lang="en-US" sz="3200" b="1" dirty="0">
                <a:solidFill>
                  <a:srgbClr val="C00000"/>
                </a:solidFill>
                <a:latin typeface="Comic Sans MS" panose="030F0702030302020204" pitchFamily="66" charset="0"/>
              </a:rPr>
              <a:t> -</a:t>
            </a:r>
            <a:r>
              <a:rPr lang="en-US" sz="3200" b="1" u="sng" dirty="0">
                <a:solidFill>
                  <a:srgbClr val="C00000"/>
                </a:solidFill>
                <a:latin typeface="Comic Sans MS" panose="030F0702030302020204" pitchFamily="66" charset="0"/>
              </a:rPr>
              <a:t> Pronouns</a:t>
            </a:r>
            <a:endParaRPr lang="en-IN" sz="3200" b="1" u="sng" dirty="0">
              <a:solidFill>
                <a:srgbClr val="C00000"/>
              </a:solidFill>
              <a:latin typeface="Comic Sans MS" panose="030F0702030302020204" pitchFamily="66" charset="0"/>
            </a:endParaRPr>
          </a:p>
        </p:txBody>
      </p:sp>
      <p:pic>
        <p:nvPicPr>
          <p:cNvPr id="5" name="Picture 4">
            <a:extLst>
              <a:ext uri="{FF2B5EF4-FFF2-40B4-BE49-F238E27FC236}">
                <a16:creationId xmlns:a16="http://schemas.microsoft.com/office/drawing/2014/main" id="{FA67AD45-4A85-F9A2-7456-B99647AD71C5}"/>
              </a:ext>
            </a:extLst>
          </p:cNvPr>
          <p:cNvPicPr>
            <a:picLocks noChangeAspect="1"/>
          </p:cNvPicPr>
          <p:nvPr/>
        </p:nvPicPr>
        <p:blipFill>
          <a:blip r:embed="rId3"/>
          <a:stretch>
            <a:fillRect/>
          </a:stretch>
        </p:blipFill>
        <p:spPr>
          <a:xfrm>
            <a:off x="1240220" y="1061545"/>
            <a:ext cx="11845159" cy="6789683"/>
          </a:xfrm>
          <a:prstGeom prst="rect">
            <a:avLst/>
          </a:prstGeom>
        </p:spPr>
      </p:pic>
    </p:spTree>
    <p:extLst>
      <p:ext uri="{BB962C8B-B14F-4D97-AF65-F5344CB8AC3E}">
        <p14:creationId xmlns:p14="http://schemas.microsoft.com/office/powerpoint/2010/main" val="39623374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C7935F4-D998-B0C9-82C2-354167C7819D}"/>
              </a:ext>
            </a:extLst>
          </p:cNvPr>
          <p:cNvPicPr>
            <a:picLocks noChangeAspect="1"/>
          </p:cNvPicPr>
          <p:nvPr/>
        </p:nvPicPr>
        <p:blipFill>
          <a:blip r:embed="rId3"/>
          <a:stretch>
            <a:fillRect/>
          </a:stretch>
        </p:blipFill>
        <p:spPr>
          <a:xfrm>
            <a:off x="1524000" y="124010"/>
            <a:ext cx="11435255" cy="7981580"/>
          </a:xfrm>
          <a:prstGeom prst="rect">
            <a:avLst/>
          </a:prstGeom>
        </p:spPr>
      </p:pic>
    </p:spTree>
    <p:extLst>
      <p:ext uri="{BB962C8B-B14F-4D97-AF65-F5344CB8AC3E}">
        <p14:creationId xmlns:p14="http://schemas.microsoft.com/office/powerpoint/2010/main" val="2844238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508FFA1-8B87-1C89-A20E-30F79530CF18}"/>
              </a:ext>
            </a:extLst>
          </p:cNvPr>
          <p:cNvSpPr txBox="1"/>
          <p:nvPr/>
        </p:nvSpPr>
        <p:spPr>
          <a:xfrm>
            <a:off x="546539" y="259627"/>
            <a:ext cx="12675478" cy="954107"/>
          </a:xfrm>
          <a:prstGeom prst="rect">
            <a:avLst/>
          </a:prstGeom>
          <a:noFill/>
        </p:spPr>
        <p:txBody>
          <a:bodyPr wrap="square">
            <a:spAutoFit/>
          </a:bodyPr>
          <a:lstStyle/>
          <a:p>
            <a:r>
              <a:rPr lang="en-US" sz="2800" b="1" u="sng" dirty="0">
                <a:solidFill>
                  <a:srgbClr val="C00000"/>
                </a:solidFill>
                <a:latin typeface="Comic Sans MS" panose="030F0702030302020204" pitchFamily="66" charset="0"/>
              </a:rPr>
              <a:t>Rule #5</a:t>
            </a:r>
            <a:r>
              <a:rPr lang="en-US" sz="2800" b="1" dirty="0">
                <a:solidFill>
                  <a:srgbClr val="C00000"/>
                </a:solidFill>
                <a:latin typeface="Comic Sans MS" panose="030F0702030302020204" pitchFamily="66" charset="0"/>
              </a:rPr>
              <a:t> - </a:t>
            </a:r>
            <a:r>
              <a:rPr lang="en-US" sz="2800" b="1" u="sng" dirty="0">
                <a:solidFill>
                  <a:srgbClr val="C00000"/>
                </a:solidFill>
                <a:latin typeface="Comic Sans MS" panose="030F0702030302020204" pitchFamily="66" charset="0"/>
              </a:rPr>
              <a:t>Direct Speech to Indirect Speech Conversion</a:t>
            </a:r>
            <a:r>
              <a:rPr lang="en-US" sz="2800" b="1" dirty="0">
                <a:solidFill>
                  <a:srgbClr val="C00000"/>
                </a:solidFill>
                <a:latin typeface="Comic Sans MS" panose="030F0702030302020204" pitchFamily="66" charset="0"/>
              </a:rPr>
              <a:t> - </a:t>
            </a:r>
            <a:r>
              <a:rPr lang="en-US" sz="2800" b="1" u="sng" dirty="0">
                <a:solidFill>
                  <a:srgbClr val="C00000"/>
                </a:solidFill>
                <a:latin typeface="Comic Sans MS" panose="030F0702030302020204" pitchFamily="66" charset="0"/>
              </a:rPr>
              <a:t>Request, Command, Wish, Exclamation</a:t>
            </a:r>
            <a:endParaRPr lang="en-IN" sz="2800" b="1" u="sng" dirty="0">
              <a:solidFill>
                <a:srgbClr val="C00000"/>
              </a:solidFill>
              <a:latin typeface="Comic Sans MS" panose="030F0702030302020204" pitchFamily="66" charset="0"/>
            </a:endParaRPr>
          </a:p>
        </p:txBody>
      </p:sp>
      <p:sp>
        <p:nvSpPr>
          <p:cNvPr id="6" name="TextBox 5">
            <a:extLst>
              <a:ext uri="{FF2B5EF4-FFF2-40B4-BE49-F238E27FC236}">
                <a16:creationId xmlns:a16="http://schemas.microsoft.com/office/drawing/2014/main" id="{17CDF016-E568-BF63-5C82-8C913B1A7FBA}"/>
              </a:ext>
            </a:extLst>
          </p:cNvPr>
          <p:cNvSpPr txBox="1"/>
          <p:nvPr/>
        </p:nvSpPr>
        <p:spPr>
          <a:xfrm>
            <a:off x="546539" y="1714143"/>
            <a:ext cx="11550868" cy="5940088"/>
          </a:xfrm>
          <a:prstGeom prst="rect">
            <a:avLst/>
          </a:prstGeom>
          <a:noFill/>
        </p:spPr>
        <p:txBody>
          <a:bodyPr wrap="square">
            <a:spAutoFit/>
          </a:bodyPr>
          <a:lstStyle/>
          <a:p>
            <a:pPr lvl="1"/>
            <a:r>
              <a:rPr lang="en-US" sz="2000" b="1" dirty="0">
                <a:latin typeface="Comic Sans MS" panose="030F0702030302020204" pitchFamily="66" charset="0"/>
              </a:rPr>
              <a:t>Indirect Speech is supported by some verbs like requested, ordered, suggested and       advised. Forbid-forbade is used for the negative sentences. Therefore, the imperative mood in direct speech changes into the Infinitive in indirect speech.</a:t>
            </a:r>
          </a:p>
          <a:p>
            <a:pPr lvl="1"/>
            <a:endParaRPr lang="en-US" sz="2000" b="1" dirty="0">
              <a:latin typeface="Comic Sans MS" panose="030F0702030302020204" pitchFamily="66" charset="0"/>
            </a:endParaRPr>
          </a:p>
          <a:p>
            <a:pPr lvl="1"/>
            <a:r>
              <a:rPr lang="en-US" sz="2000" b="1" dirty="0">
                <a:latin typeface="Comic Sans MS" panose="030F0702030302020204" pitchFamily="66" charset="0"/>
              </a:rPr>
              <a:t>Examples:</a:t>
            </a:r>
          </a:p>
          <a:p>
            <a:pPr lvl="1"/>
            <a:endParaRPr lang="en-US" sz="2000" b="1" dirty="0">
              <a:latin typeface="Comic Sans MS" panose="030F0702030302020204" pitchFamily="66" charset="0"/>
            </a:endParaRPr>
          </a:p>
          <a:p>
            <a:pPr lvl="1"/>
            <a:r>
              <a:rPr lang="en-US" sz="2000" b="1" dirty="0">
                <a:latin typeface="Comic Sans MS" panose="030F0702030302020204" pitchFamily="66" charset="0"/>
              </a:rPr>
              <a:t>                           Direct: She said to her, “Please complete it.” </a:t>
            </a:r>
          </a:p>
          <a:p>
            <a:pPr lvl="1"/>
            <a:r>
              <a:rPr lang="en-US" sz="2000" b="1" dirty="0">
                <a:latin typeface="Comic Sans MS" panose="030F0702030302020204" pitchFamily="66" charset="0"/>
              </a:rPr>
              <a:t>                           Indirect: She requested her to complete it. </a:t>
            </a:r>
          </a:p>
          <a:p>
            <a:pPr lvl="1"/>
            <a:r>
              <a:rPr lang="en-US" sz="2000" b="1" dirty="0">
                <a:latin typeface="Comic Sans MS" panose="030F0702030302020204" pitchFamily="66" charset="0"/>
              </a:rPr>
              <a:t>                                  </a:t>
            </a:r>
          </a:p>
          <a:p>
            <a:pPr lvl="1"/>
            <a:r>
              <a:rPr lang="en-US" sz="2000" b="1" dirty="0">
                <a:latin typeface="Comic Sans MS" panose="030F0702030302020204" pitchFamily="66" charset="0"/>
              </a:rPr>
              <a:t>                           Direct: Hamid said to John, “Sit down.” </a:t>
            </a:r>
          </a:p>
          <a:p>
            <a:pPr lvl="1"/>
            <a:r>
              <a:rPr lang="en-US" sz="2000" b="1" dirty="0">
                <a:latin typeface="Comic Sans MS" panose="030F0702030302020204" pitchFamily="66" charset="0"/>
              </a:rPr>
              <a:t>                           Indirect: Hamid ordered John to sit down.</a:t>
            </a:r>
          </a:p>
          <a:p>
            <a:pPr lvl="1"/>
            <a:endParaRPr lang="en-US" sz="2000" b="1" dirty="0">
              <a:latin typeface="Comic Sans MS" panose="030F0702030302020204" pitchFamily="66" charset="0"/>
            </a:endParaRPr>
          </a:p>
          <a:p>
            <a:pPr lvl="1"/>
            <a:r>
              <a:rPr lang="en-US" sz="2000" b="1" dirty="0">
                <a:latin typeface="Comic Sans MS" panose="030F0702030302020204" pitchFamily="66" charset="0"/>
              </a:rPr>
              <a:t>In Exclamatory sentences that express (grief, sorrow, happiness, applaud) Interjections are removed and the sentence is changed to an assertive sentence.</a:t>
            </a:r>
          </a:p>
          <a:p>
            <a:pPr lvl="1"/>
            <a:endParaRPr lang="en-US" sz="2000" b="1" dirty="0">
              <a:latin typeface="Comic Sans MS" panose="030F0702030302020204" pitchFamily="66" charset="0"/>
            </a:endParaRPr>
          </a:p>
          <a:p>
            <a:pPr lvl="1"/>
            <a:r>
              <a:rPr lang="en-US" sz="2000" b="1" dirty="0">
                <a:latin typeface="Comic Sans MS" panose="030F0702030302020204" pitchFamily="66" charset="0"/>
              </a:rPr>
              <a:t>Example:  </a:t>
            </a:r>
          </a:p>
          <a:p>
            <a:pPr lvl="1"/>
            <a:endParaRPr lang="en-US" sz="2000" b="1" dirty="0">
              <a:latin typeface="Comic Sans MS" panose="030F0702030302020204" pitchFamily="66" charset="0"/>
            </a:endParaRPr>
          </a:p>
          <a:p>
            <a:pPr lvl="1"/>
            <a:r>
              <a:rPr lang="en-US" sz="2000" b="1" dirty="0">
                <a:latin typeface="Comic Sans MS" panose="030F0702030302020204" pitchFamily="66" charset="0"/>
              </a:rPr>
              <a:t>                            Direct: He said, “Alas! I am undone.”</a:t>
            </a:r>
          </a:p>
          <a:p>
            <a:pPr lvl="1"/>
            <a:r>
              <a:rPr lang="en-US" sz="2000" b="1" dirty="0">
                <a:latin typeface="Comic Sans MS" panose="030F0702030302020204" pitchFamily="66" charset="0"/>
              </a:rPr>
              <a:t>                            Indirect: He exclaimed sadly that he was broke.</a:t>
            </a:r>
          </a:p>
        </p:txBody>
      </p:sp>
      <p:pic>
        <p:nvPicPr>
          <p:cNvPr id="8" name="Picture 7">
            <a:extLst>
              <a:ext uri="{FF2B5EF4-FFF2-40B4-BE49-F238E27FC236}">
                <a16:creationId xmlns:a16="http://schemas.microsoft.com/office/drawing/2014/main" id="{251A0912-2B13-AB51-D929-84600BC693DA}"/>
              </a:ext>
            </a:extLst>
          </p:cNvPr>
          <p:cNvPicPr>
            <a:picLocks noChangeAspect="1"/>
          </p:cNvPicPr>
          <p:nvPr/>
        </p:nvPicPr>
        <p:blipFill>
          <a:blip r:embed="rId3"/>
          <a:stretch>
            <a:fillRect/>
          </a:stretch>
        </p:blipFill>
        <p:spPr>
          <a:xfrm>
            <a:off x="11235558" y="2774732"/>
            <a:ext cx="3394842" cy="4879500"/>
          </a:xfrm>
          <a:prstGeom prst="rect">
            <a:avLst/>
          </a:prstGeom>
        </p:spPr>
      </p:pic>
    </p:spTree>
    <p:extLst>
      <p:ext uri="{BB962C8B-B14F-4D97-AF65-F5344CB8AC3E}">
        <p14:creationId xmlns:p14="http://schemas.microsoft.com/office/powerpoint/2010/main" val="14484319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857FCD-C157-7B82-1F23-F79DA489C3F7}"/>
              </a:ext>
            </a:extLst>
          </p:cNvPr>
          <p:cNvSpPr txBox="1"/>
          <p:nvPr/>
        </p:nvSpPr>
        <p:spPr>
          <a:xfrm>
            <a:off x="231227" y="168443"/>
            <a:ext cx="8755118" cy="7325082"/>
          </a:xfrm>
          <a:prstGeom prst="rect">
            <a:avLst/>
          </a:prstGeom>
          <a:noFill/>
        </p:spPr>
        <p:txBody>
          <a:bodyPr wrap="square">
            <a:spAutoFit/>
          </a:bodyPr>
          <a:lstStyle/>
          <a:p>
            <a:endParaRPr lang="en-US" sz="3200" b="1" u="sng" dirty="0">
              <a:solidFill>
                <a:srgbClr val="C00000"/>
              </a:solidFill>
              <a:latin typeface="Comic Sans MS" panose="030F0702030302020204" pitchFamily="66" charset="0"/>
            </a:endParaRPr>
          </a:p>
          <a:p>
            <a:endParaRPr lang="en-US" dirty="0"/>
          </a:p>
          <a:p>
            <a:r>
              <a:rPr lang="en-US" sz="2000" b="1" dirty="0">
                <a:latin typeface="Comic Sans MS" panose="030F0702030302020204" pitchFamily="66" charset="0"/>
              </a:rPr>
              <a:t>In direct speech the words actually spoken should be in (“ ”) quotes and always begin with a capital letter.</a:t>
            </a:r>
          </a:p>
          <a:p>
            <a:endParaRPr lang="en-US" sz="2000" b="1" dirty="0">
              <a:latin typeface="Comic Sans MS" panose="030F0702030302020204" pitchFamily="66" charset="0"/>
            </a:endParaRPr>
          </a:p>
          <a:p>
            <a:r>
              <a:rPr lang="en-US" sz="2000" b="1" dirty="0">
                <a:latin typeface="Comic Sans MS" panose="030F0702030302020204" pitchFamily="66" charset="0"/>
              </a:rPr>
              <a:t>Example: She said, “I am the Best.”</a:t>
            </a:r>
          </a:p>
          <a:p>
            <a:r>
              <a:rPr lang="en-US" sz="2000" dirty="0"/>
              <a:t> </a:t>
            </a:r>
          </a:p>
          <a:p>
            <a:endParaRPr lang="en-US" sz="2000" dirty="0"/>
          </a:p>
          <a:p>
            <a:r>
              <a:rPr lang="en-US" sz="2000" b="1" dirty="0">
                <a:latin typeface="Comic Sans MS" panose="030F0702030302020204" pitchFamily="66" charset="0"/>
              </a:rPr>
              <a:t>Full stop, Comma, exclamation or question mark, are placed inside the closing inverted commas.</a:t>
            </a:r>
          </a:p>
          <a:p>
            <a:endParaRPr lang="en-US" sz="2000" b="1" dirty="0">
              <a:latin typeface="Comic Sans MS" panose="030F0702030302020204" pitchFamily="66" charset="0"/>
            </a:endParaRPr>
          </a:p>
          <a:p>
            <a:r>
              <a:rPr lang="en-US" sz="2000" b="1" dirty="0">
                <a:latin typeface="Comic Sans MS" panose="030F0702030302020204" pitchFamily="66" charset="0"/>
              </a:rPr>
              <a:t>Example: They asked, “Can we sing with you?”</a:t>
            </a:r>
          </a:p>
          <a:p>
            <a:endParaRPr lang="en-US" sz="2000" b="1" dirty="0">
              <a:latin typeface="Comic Sans MS" panose="030F0702030302020204" pitchFamily="66" charset="0"/>
            </a:endParaRPr>
          </a:p>
          <a:p>
            <a:r>
              <a:rPr lang="en-US" sz="2000" b="1" dirty="0">
                <a:latin typeface="Comic Sans MS" panose="030F0702030302020204" pitchFamily="66" charset="0"/>
              </a:rPr>
              <a:t>If direct speech comes after the information about who is speaking, comma is used to introduce the speech, placed before the first inverted comma.</a:t>
            </a:r>
          </a:p>
          <a:p>
            <a:endParaRPr lang="en-US" sz="2000" b="1" dirty="0">
              <a:latin typeface="Comic Sans MS" panose="030F0702030302020204" pitchFamily="66" charset="0"/>
            </a:endParaRPr>
          </a:p>
          <a:p>
            <a:endParaRPr lang="en-US" sz="2000" b="1" dirty="0">
              <a:latin typeface="Comic Sans MS" panose="030F0702030302020204" pitchFamily="66" charset="0"/>
            </a:endParaRPr>
          </a:p>
          <a:p>
            <a:r>
              <a:rPr lang="en-US" sz="2000" b="1" dirty="0">
                <a:latin typeface="Comic Sans MS" panose="030F0702030302020204" pitchFamily="66" charset="0"/>
              </a:rPr>
              <a:t>Direct speech example: He shouted, “Shut up!”</a:t>
            </a:r>
          </a:p>
          <a:p>
            <a:endParaRPr lang="en-US" sz="2000" b="1" dirty="0">
              <a:latin typeface="Comic Sans MS" panose="030F0702030302020204" pitchFamily="66" charset="0"/>
            </a:endParaRPr>
          </a:p>
          <a:p>
            <a:r>
              <a:rPr lang="en-US" sz="2000" b="1" dirty="0">
                <a:latin typeface="Comic Sans MS" panose="030F0702030302020204" pitchFamily="66" charset="0"/>
              </a:rPr>
              <a:t>Direct speech example: “Thinking back,” he said, “she didn't expect to win.” (Comma is used to separate the two direct speeches and no capital letter to begin the second sentence.)</a:t>
            </a:r>
          </a:p>
        </p:txBody>
      </p:sp>
      <p:pic>
        <p:nvPicPr>
          <p:cNvPr id="6" name="Picture 5">
            <a:extLst>
              <a:ext uri="{FF2B5EF4-FFF2-40B4-BE49-F238E27FC236}">
                <a16:creationId xmlns:a16="http://schemas.microsoft.com/office/drawing/2014/main" id="{E140A360-E15B-33C2-E6EC-E49AAC2E0512}"/>
              </a:ext>
            </a:extLst>
          </p:cNvPr>
          <p:cNvPicPr>
            <a:picLocks noChangeAspect="1"/>
          </p:cNvPicPr>
          <p:nvPr/>
        </p:nvPicPr>
        <p:blipFill>
          <a:blip r:embed="rId3"/>
          <a:stretch>
            <a:fillRect/>
          </a:stretch>
        </p:blipFill>
        <p:spPr>
          <a:xfrm>
            <a:off x="8986345" y="1331905"/>
            <a:ext cx="5507421" cy="5941254"/>
          </a:xfrm>
          <a:prstGeom prst="rect">
            <a:avLst/>
          </a:prstGeom>
        </p:spPr>
      </p:pic>
      <p:sp>
        <p:nvSpPr>
          <p:cNvPr id="8" name="TextBox 7">
            <a:extLst>
              <a:ext uri="{FF2B5EF4-FFF2-40B4-BE49-F238E27FC236}">
                <a16:creationId xmlns:a16="http://schemas.microsoft.com/office/drawing/2014/main" id="{2C9D0E31-F17C-8416-BDC7-F59D560EC90D}"/>
              </a:ext>
            </a:extLst>
          </p:cNvPr>
          <p:cNvSpPr txBox="1"/>
          <p:nvPr/>
        </p:nvSpPr>
        <p:spPr>
          <a:xfrm>
            <a:off x="231227" y="321278"/>
            <a:ext cx="13379669" cy="523220"/>
          </a:xfrm>
          <a:prstGeom prst="rect">
            <a:avLst/>
          </a:prstGeom>
          <a:noFill/>
        </p:spPr>
        <p:txBody>
          <a:bodyPr wrap="square">
            <a:spAutoFit/>
          </a:bodyPr>
          <a:lstStyle/>
          <a:p>
            <a:pPr marL="723265">
              <a:spcBef>
                <a:spcPts val="500"/>
              </a:spcBef>
            </a:pPr>
            <a:r>
              <a:rPr lang="en-US" sz="2800" b="1" u="sng" dirty="0">
                <a:solidFill>
                  <a:srgbClr val="C00000"/>
                </a:solidFill>
                <a:effectLst/>
                <a:latin typeface="Comic Sans MS" panose="030F0702030302020204" pitchFamily="66" charset="0"/>
                <a:ea typeface="Times New Roman" panose="02020603050405020304" pitchFamily="18" charset="0"/>
              </a:rPr>
              <a:t>Rule</a:t>
            </a:r>
            <a:r>
              <a:rPr lang="en-US" sz="2800" b="1" u="sng" spc="-75" dirty="0">
                <a:solidFill>
                  <a:srgbClr val="C00000"/>
                </a:solidFill>
                <a:effectLst/>
                <a:latin typeface="Comic Sans MS" panose="030F0702030302020204" pitchFamily="66" charset="0"/>
                <a:ea typeface="Times New Roman" panose="02020603050405020304" pitchFamily="18" charset="0"/>
              </a:rPr>
              <a:t> </a:t>
            </a:r>
            <a:r>
              <a:rPr lang="en-US" sz="2800" b="1" u="sng" dirty="0">
                <a:solidFill>
                  <a:srgbClr val="C00000"/>
                </a:solidFill>
                <a:effectLst/>
                <a:latin typeface="Comic Sans MS" panose="030F0702030302020204" pitchFamily="66" charset="0"/>
                <a:ea typeface="Times New Roman" panose="02020603050405020304" pitchFamily="18" charset="0"/>
              </a:rPr>
              <a:t>#6</a:t>
            </a:r>
            <a:r>
              <a:rPr lang="en-US" sz="2800" b="1" spc="-60" dirty="0">
                <a:solidFill>
                  <a:srgbClr val="C00000"/>
                </a:solidFill>
                <a:effectLst/>
                <a:latin typeface="Comic Sans MS" panose="030F0702030302020204" pitchFamily="66" charset="0"/>
                <a:ea typeface="Times New Roman" panose="02020603050405020304" pitchFamily="18" charset="0"/>
              </a:rPr>
              <a:t> </a:t>
            </a:r>
            <a:r>
              <a:rPr lang="en-US" sz="2800" b="1" dirty="0">
                <a:solidFill>
                  <a:srgbClr val="C00000"/>
                </a:solidFill>
                <a:effectLst/>
                <a:latin typeface="Comic Sans MS" panose="030F0702030302020204" pitchFamily="66" charset="0"/>
                <a:ea typeface="Times New Roman" panose="02020603050405020304" pitchFamily="18" charset="0"/>
              </a:rPr>
              <a:t>-</a:t>
            </a:r>
            <a:r>
              <a:rPr lang="en-US" sz="2800" b="1" spc="-50" dirty="0">
                <a:solidFill>
                  <a:srgbClr val="C00000"/>
                </a:solidFill>
                <a:effectLst/>
                <a:latin typeface="Comic Sans MS" panose="030F0702030302020204" pitchFamily="66" charset="0"/>
                <a:ea typeface="Times New Roman" panose="02020603050405020304" pitchFamily="18" charset="0"/>
              </a:rPr>
              <a:t> </a:t>
            </a:r>
            <a:r>
              <a:rPr lang="en-US" sz="2800" b="1" u="sng" dirty="0">
                <a:solidFill>
                  <a:srgbClr val="C00000"/>
                </a:solidFill>
                <a:effectLst/>
                <a:latin typeface="Comic Sans MS" panose="030F0702030302020204" pitchFamily="66" charset="0"/>
                <a:ea typeface="Times New Roman" panose="02020603050405020304" pitchFamily="18" charset="0"/>
              </a:rPr>
              <a:t>Direct</a:t>
            </a:r>
            <a:r>
              <a:rPr lang="en-US" sz="2800" b="1" u="sng" spc="-55" dirty="0">
                <a:solidFill>
                  <a:srgbClr val="C00000"/>
                </a:solidFill>
                <a:effectLst/>
                <a:latin typeface="Comic Sans MS" panose="030F0702030302020204" pitchFamily="66" charset="0"/>
                <a:ea typeface="Times New Roman" panose="02020603050405020304" pitchFamily="18" charset="0"/>
              </a:rPr>
              <a:t> </a:t>
            </a:r>
            <a:r>
              <a:rPr lang="en-US" sz="2800" b="1" u="sng" dirty="0">
                <a:solidFill>
                  <a:srgbClr val="C00000"/>
                </a:solidFill>
                <a:effectLst/>
                <a:latin typeface="Comic Sans MS" panose="030F0702030302020204" pitchFamily="66" charset="0"/>
                <a:ea typeface="Times New Roman" panose="02020603050405020304" pitchFamily="18" charset="0"/>
              </a:rPr>
              <a:t>Speech</a:t>
            </a:r>
            <a:r>
              <a:rPr lang="en-US" sz="2800" b="1" u="sng" spc="-65" dirty="0">
                <a:solidFill>
                  <a:srgbClr val="C00000"/>
                </a:solidFill>
                <a:effectLst/>
                <a:latin typeface="Comic Sans MS" panose="030F0702030302020204" pitchFamily="66" charset="0"/>
                <a:ea typeface="Times New Roman" panose="02020603050405020304" pitchFamily="18" charset="0"/>
              </a:rPr>
              <a:t> </a:t>
            </a:r>
            <a:r>
              <a:rPr lang="en-US" sz="2800" b="1" u="sng" dirty="0">
                <a:solidFill>
                  <a:srgbClr val="C00000"/>
                </a:solidFill>
                <a:effectLst/>
                <a:latin typeface="Comic Sans MS" panose="030F0702030302020204" pitchFamily="66" charset="0"/>
                <a:ea typeface="Times New Roman" panose="02020603050405020304" pitchFamily="18" charset="0"/>
              </a:rPr>
              <a:t>to</a:t>
            </a:r>
            <a:r>
              <a:rPr lang="en-US" sz="2800" b="1" u="sng" spc="-75" dirty="0">
                <a:solidFill>
                  <a:srgbClr val="C00000"/>
                </a:solidFill>
                <a:effectLst/>
                <a:latin typeface="Comic Sans MS" panose="030F0702030302020204" pitchFamily="66" charset="0"/>
                <a:ea typeface="Times New Roman" panose="02020603050405020304" pitchFamily="18" charset="0"/>
              </a:rPr>
              <a:t> </a:t>
            </a:r>
            <a:r>
              <a:rPr lang="en-US" sz="2800" b="1" u="sng" dirty="0">
                <a:solidFill>
                  <a:srgbClr val="C00000"/>
                </a:solidFill>
                <a:effectLst/>
                <a:latin typeface="Comic Sans MS" panose="030F0702030302020204" pitchFamily="66" charset="0"/>
                <a:ea typeface="Times New Roman" panose="02020603050405020304" pitchFamily="18" charset="0"/>
              </a:rPr>
              <a:t>Indirect</a:t>
            </a:r>
            <a:r>
              <a:rPr lang="en-US" sz="2800" b="1" u="sng" spc="-50" dirty="0">
                <a:solidFill>
                  <a:srgbClr val="C00000"/>
                </a:solidFill>
                <a:effectLst/>
                <a:latin typeface="Comic Sans MS" panose="030F0702030302020204" pitchFamily="66" charset="0"/>
                <a:ea typeface="Times New Roman" panose="02020603050405020304" pitchFamily="18" charset="0"/>
              </a:rPr>
              <a:t> </a:t>
            </a:r>
            <a:r>
              <a:rPr lang="en-US" sz="2800" b="1" u="sng" dirty="0">
                <a:solidFill>
                  <a:srgbClr val="C00000"/>
                </a:solidFill>
                <a:effectLst/>
                <a:latin typeface="Comic Sans MS" panose="030F0702030302020204" pitchFamily="66" charset="0"/>
                <a:ea typeface="Times New Roman" panose="02020603050405020304" pitchFamily="18" charset="0"/>
              </a:rPr>
              <a:t>Speech</a:t>
            </a:r>
            <a:r>
              <a:rPr lang="en-US" sz="2800" b="1" u="sng" spc="-70" dirty="0">
                <a:solidFill>
                  <a:srgbClr val="C00000"/>
                </a:solidFill>
                <a:effectLst/>
                <a:latin typeface="Comic Sans MS" panose="030F0702030302020204" pitchFamily="66" charset="0"/>
                <a:ea typeface="Times New Roman" panose="02020603050405020304" pitchFamily="18" charset="0"/>
              </a:rPr>
              <a:t> </a:t>
            </a:r>
            <a:r>
              <a:rPr lang="en-US" sz="2800" b="1" u="sng" dirty="0">
                <a:solidFill>
                  <a:srgbClr val="C00000"/>
                </a:solidFill>
                <a:effectLst/>
                <a:latin typeface="Comic Sans MS" panose="030F0702030302020204" pitchFamily="66" charset="0"/>
                <a:ea typeface="Times New Roman" panose="02020603050405020304" pitchFamily="18" charset="0"/>
              </a:rPr>
              <a:t>Conversion</a:t>
            </a:r>
            <a:r>
              <a:rPr lang="en-US" sz="2800" b="1" spc="-75" dirty="0">
                <a:solidFill>
                  <a:srgbClr val="C00000"/>
                </a:solidFill>
                <a:effectLst/>
                <a:latin typeface="Comic Sans MS" panose="030F0702030302020204" pitchFamily="66" charset="0"/>
                <a:ea typeface="Times New Roman" panose="02020603050405020304" pitchFamily="18" charset="0"/>
              </a:rPr>
              <a:t> </a:t>
            </a:r>
            <a:r>
              <a:rPr lang="en-US" sz="2800" b="1" dirty="0">
                <a:solidFill>
                  <a:srgbClr val="C00000"/>
                </a:solidFill>
                <a:effectLst/>
                <a:latin typeface="Comic Sans MS" panose="030F0702030302020204" pitchFamily="66" charset="0"/>
                <a:ea typeface="Times New Roman" panose="02020603050405020304" pitchFamily="18" charset="0"/>
              </a:rPr>
              <a:t>-</a:t>
            </a:r>
            <a:r>
              <a:rPr lang="en-US" sz="2800" b="1" spc="-50" dirty="0">
                <a:solidFill>
                  <a:srgbClr val="C00000"/>
                </a:solidFill>
                <a:effectLst/>
                <a:latin typeface="Comic Sans MS" panose="030F0702030302020204" pitchFamily="66" charset="0"/>
                <a:ea typeface="Times New Roman" panose="02020603050405020304" pitchFamily="18" charset="0"/>
              </a:rPr>
              <a:t> </a:t>
            </a:r>
            <a:r>
              <a:rPr lang="en-US" sz="2800" b="1" u="sng" spc="-10" dirty="0">
                <a:solidFill>
                  <a:srgbClr val="C00000"/>
                </a:solidFill>
                <a:effectLst/>
                <a:latin typeface="Comic Sans MS" panose="030F0702030302020204" pitchFamily="66" charset="0"/>
                <a:ea typeface="Times New Roman" panose="02020603050405020304" pitchFamily="18" charset="0"/>
              </a:rPr>
              <a:t>Punctuations</a:t>
            </a:r>
            <a:endParaRPr lang="en-IN" sz="2800" b="1" u="sng" dirty="0">
              <a:solidFill>
                <a:srgbClr val="C00000"/>
              </a:solidFill>
              <a:effectLst/>
              <a:latin typeface="Comic Sans MS" panose="030F0702030302020204" pitchFamily="66" charset="0"/>
              <a:ea typeface="Times New Roman" panose="02020603050405020304" pitchFamily="18" charset="0"/>
            </a:endParaRPr>
          </a:p>
        </p:txBody>
      </p:sp>
    </p:spTree>
    <p:extLst>
      <p:ext uri="{BB962C8B-B14F-4D97-AF65-F5344CB8AC3E}">
        <p14:creationId xmlns:p14="http://schemas.microsoft.com/office/powerpoint/2010/main" val="2619588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0DA3CCF-A5AC-F129-6785-75F364F466DE}"/>
              </a:ext>
            </a:extLst>
          </p:cNvPr>
          <p:cNvSpPr txBox="1"/>
          <p:nvPr/>
        </p:nvSpPr>
        <p:spPr>
          <a:xfrm>
            <a:off x="1082564" y="199356"/>
            <a:ext cx="12538843" cy="461665"/>
          </a:xfrm>
          <a:prstGeom prst="rect">
            <a:avLst/>
          </a:prstGeom>
          <a:noFill/>
        </p:spPr>
        <p:txBody>
          <a:bodyPr wrap="square">
            <a:spAutoFit/>
          </a:bodyPr>
          <a:lstStyle/>
          <a:p>
            <a:r>
              <a:rPr lang="en-US" sz="2400" b="1" u="sng" dirty="0">
                <a:solidFill>
                  <a:srgbClr val="C00000"/>
                </a:solidFill>
                <a:latin typeface="Comic Sans MS" panose="030F0702030302020204" pitchFamily="66" charset="0"/>
              </a:rPr>
              <a:t>Rule #7 - Direct Speech to Indirect Speech Conversion - Change of Time</a:t>
            </a:r>
            <a:endParaRPr lang="en-IN" sz="2400" b="1" u="sng" dirty="0">
              <a:solidFill>
                <a:srgbClr val="C00000"/>
              </a:solidFill>
              <a:latin typeface="Comic Sans MS" panose="030F0702030302020204" pitchFamily="66" charset="0"/>
            </a:endParaRPr>
          </a:p>
        </p:txBody>
      </p:sp>
      <p:sp>
        <p:nvSpPr>
          <p:cNvPr id="6" name="TextBox 5">
            <a:extLst>
              <a:ext uri="{FF2B5EF4-FFF2-40B4-BE49-F238E27FC236}">
                <a16:creationId xmlns:a16="http://schemas.microsoft.com/office/drawing/2014/main" id="{28E0045A-CB99-CC13-3993-45A4F971050E}"/>
              </a:ext>
            </a:extLst>
          </p:cNvPr>
          <p:cNvSpPr txBox="1"/>
          <p:nvPr/>
        </p:nvSpPr>
        <p:spPr>
          <a:xfrm>
            <a:off x="1250732" y="768474"/>
            <a:ext cx="10468302" cy="707886"/>
          </a:xfrm>
          <a:prstGeom prst="rect">
            <a:avLst/>
          </a:prstGeom>
          <a:noFill/>
        </p:spPr>
        <p:txBody>
          <a:bodyPr wrap="square">
            <a:spAutoFit/>
          </a:bodyPr>
          <a:lstStyle/>
          <a:p>
            <a:r>
              <a:rPr lang="en-US" sz="2000" b="1" dirty="0">
                <a:latin typeface="Comic Sans MS" panose="030F0702030302020204" pitchFamily="66" charset="0"/>
              </a:rPr>
              <a:t>In direct speeches, the words that express nearness in time or place are changed to words that express distance in indirect speech. Such as:</a:t>
            </a:r>
            <a:endParaRPr lang="en-IN" sz="2000" b="1" dirty="0">
              <a:latin typeface="Comic Sans MS" panose="030F0702030302020204" pitchFamily="66" charset="0"/>
            </a:endParaRPr>
          </a:p>
        </p:txBody>
      </p:sp>
      <p:graphicFrame>
        <p:nvGraphicFramePr>
          <p:cNvPr id="9" name="Table 8">
            <a:extLst>
              <a:ext uri="{FF2B5EF4-FFF2-40B4-BE49-F238E27FC236}">
                <a16:creationId xmlns:a16="http://schemas.microsoft.com/office/drawing/2014/main" id="{6F6FCA12-2F11-9F8B-7268-C2B3AB035A39}"/>
              </a:ext>
            </a:extLst>
          </p:cNvPr>
          <p:cNvGraphicFramePr>
            <a:graphicFrameLocks noGrp="1"/>
          </p:cNvGraphicFramePr>
          <p:nvPr>
            <p:extLst>
              <p:ext uri="{D42A27DB-BD31-4B8C-83A1-F6EECF244321}">
                <p14:modId xmlns:p14="http://schemas.microsoft.com/office/powerpoint/2010/main" val="3306182801"/>
              </p:ext>
            </p:extLst>
          </p:nvPr>
        </p:nvGraphicFramePr>
        <p:xfrm>
          <a:off x="1082564" y="1583813"/>
          <a:ext cx="12081642" cy="4450901"/>
        </p:xfrm>
        <a:graphic>
          <a:graphicData uri="http://schemas.openxmlformats.org/drawingml/2006/table">
            <a:tbl>
              <a:tblPr firstRow="1" bandRow="1">
                <a:tableStyleId>{5C22544A-7EE6-4342-B048-85BDC9FD1C3A}</a:tableStyleId>
              </a:tblPr>
              <a:tblGrid>
                <a:gridCol w="6040821">
                  <a:extLst>
                    <a:ext uri="{9D8B030D-6E8A-4147-A177-3AD203B41FA5}">
                      <a16:colId xmlns:a16="http://schemas.microsoft.com/office/drawing/2014/main" val="2816901698"/>
                    </a:ext>
                  </a:extLst>
                </a:gridCol>
                <a:gridCol w="6040821">
                  <a:extLst>
                    <a:ext uri="{9D8B030D-6E8A-4147-A177-3AD203B41FA5}">
                      <a16:colId xmlns:a16="http://schemas.microsoft.com/office/drawing/2014/main" val="3382731095"/>
                    </a:ext>
                  </a:extLst>
                </a:gridCol>
              </a:tblGrid>
              <a:tr h="427541">
                <a:tc>
                  <a:txBody>
                    <a:bodyPr/>
                    <a:lstStyle/>
                    <a:p>
                      <a:r>
                        <a:rPr lang="en-US" dirty="0"/>
                        <a:t>DIRECT SPEECH </a:t>
                      </a:r>
                      <a:endParaRPr lang="en-IN" dirty="0"/>
                    </a:p>
                  </a:txBody>
                  <a:tcPr/>
                </a:tc>
                <a:tc>
                  <a:txBody>
                    <a:bodyPr/>
                    <a:lstStyle/>
                    <a:p>
                      <a:r>
                        <a:rPr lang="en-US" dirty="0"/>
                        <a:t>INDIRECT SPEECH</a:t>
                      </a:r>
                      <a:endParaRPr lang="en-IN" dirty="0"/>
                    </a:p>
                  </a:txBody>
                  <a:tcPr/>
                </a:tc>
                <a:extLst>
                  <a:ext uri="{0D108BD9-81ED-4DB2-BD59-A6C34878D82A}">
                    <a16:rowId xmlns:a16="http://schemas.microsoft.com/office/drawing/2014/main" val="2788805100"/>
                  </a:ext>
                </a:extLst>
              </a:tr>
              <a:tr h="363934">
                <a:tc>
                  <a:txBody>
                    <a:bodyPr/>
                    <a:lstStyle/>
                    <a:p>
                      <a:r>
                        <a:rPr lang="en-US" dirty="0"/>
                        <a:t>Today </a:t>
                      </a:r>
                      <a:endParaRPr lang="en-IN" dirty="0"/>
                    </a:p>
                  </a:txBody>
                  <a:tcPr/>
                </a:tc>
                <a:tc>
                  <a:txBody>
                    <a:bodyPr/>
                    <a:lstStyle/>
                    <a:p>
                      <a:r>
                        <a:rPr lang="en-US" dirty="0"/>
                        <a:t>That day </a:t>
                      </a:r>
                      <a:endParaRPr lang="en-IN" dirty="0"/>
                    </a:p>
                  </a:txBody>
                  <a:tcPr/>
                </a:tc>
                <a:extLst>
                  <a:ext uri="{0D108BD9-81ED-4DB2-BD59-A6C34878D82A}">
                    <a16:rowId xmlns:a16="http://schemas.microsoft.com/office/drawing/2014/main" val="1031146114"/>
                  </a:ext>
                </a:extLst>
              </a:tr>
              <a:tr h="363934">
                <a:tc>
                  <a:txBody>
                    <a:bodyPr/>
                    <a:lstStyle/>
                    <a:p>
                      <a:r>
                        <a:rPr lang="en-US" dirty="0"/>
                        <a:t>Tonight </a:t>
                      </a:r>
                      <a:endParaRPr lang="en-IN" dirty="0"/>
                    </a:p>
                  </a:txBody>
                  <a:tcPr/>
                </a:tc>
                <a:tc>
                  <a:txBody>
                    <a:bodyPr/>
                    <a:lstStyle/>
                    <a:p>
                      <a:r>
                        <a:rPr lang="en-US" dirty="0"/>
                        <a:t>That night </a:t>
                      </a:r>
                      <a:endParaRPr lang="en-IN" dirty="0"/>
                    </a:p>
                  </a:txBody>
                  <a:tcPr/>
                </a:tc>
                <a:extLst>
                  <a:ext uri="{0D108BD9-81ED-4DB2-BD59-A6C34878D82A}">
                    <a16:rowId xmlns:a16="http://schemas.microsoft.com/office/drawing/2014/main" val="4267611306"/>
                  </a:ext>
                </a:extLst>
              </a:tr>
              <a:tr h="363934">
                <a:tc>
                  <a:txBody>
                    <a:bodyPr/>
                    <a:lstStyle/>
                    <a:p>
                      <a:r>
                        <a:rPr lang="en-US" dirty="0"/>
                        <a:t>Now</a:t>
                      </a:r>
                      <a:endParaRPr lang="en-IN" dirty="0"/>
                    </a:p>
                  </a:txBody>
                  <a:tcPr/>
                </a:tc>
                <a:tc>
                  <a:txBody>
                    <a:bodyPr/>
                    <a:lstStyle/>
                    <a:p>
                      <a:r>
                        <a:rPr lang="en-US" dirty="0"/>
                        <a:t>Then</a:t>
                      </a:r>
                      <a:endParaRPr lang="en-IN" dirty="0"/>
                    </a:p>
                  </a:txBody>
                  <a:tcPr/>
                </a:tc>
                <a:extLst>
                  <a:ext uri="{0D108BD9-81ED-4DB2-BD59-A6C34878D82A}">
                    <a16:rowId xmlns:a16="http://schemas.microsoft.com/office/drawing/2014/main" val="174556834"/>
                  </a:ext>
                </a:extLst>
              </a:tr>
              <a:tr h="363934">
                <a:tc>
                  <a:txBody>
                    <a:bodyPr/>
                    <a:lstStyle/>
                    <a:p>
                      <a:r>
                        <a:rPr lang="en-US" dirty="0"/>
                        <a:t>Yesterday</a:t>
                      </a:r>
                      <a:endParaRPr lang="en-IN" dirty="0"/>
                    </a:p>
                  </a:txBody>
                  <a:tcPr/>
                </a:tc>
                <a:tc>
                  <a:txBody>
                    <a:bodyPr/>
                    <a:lstStyle/>
                    <a:p>
                      <a:r>
                        <a:rPr lang="en-US" dirty="0"/>
                        <a:t>The day before/ the previous day</a:t>
                      </a:r>
                      <a:endParaRPr lang="en-IN" dirty="0"/>
                    </a:p>
                  </a:txBody>
                  <a:tcPr/>
                </a:tc>
                <a:extLst>
                  <a:ext uri="{0D108BD9-81ED-4DB2-BD59-A6C34878D82A}">
                    <a16:rowId xmlns:a16="http://schemas.microsoft.com/office/drawing/2014/main" val="3750214930"/>
                  </a:ext>
                </a:extLst>
              </a:tr>
              <a:tr h="363934">
                <a:tc>
                  <a:txBody>
                    <a:bodyPr/>
                    <a:lstStyle/>
                    <a:p>
                      <a:r>
                        <a:rPr lang="en-US" dirty="0"/>
                        <a:t>Last night</a:t>
                      </a:r>
                      <a:endParaRPr lang="en-IN" dirty="0"/>
                    </a:p>
                  </a:txBody>
                  <a:tcPr/>
                </a:tc>
                <a:tc>
                  <a:txBody>
                    <a:bodyPr/>
                    <a:lstStyle/>
                    <a:p>
                      <a:r>
                        <a:rPr lang="en-US" dirty="0"/>
                        <a:t>The night before</a:t>
                      </a:r>
                      <a:endParaRPr lang="en-IN" dirty="0"/>
                    </a:p>
                  </a:txBody>
                  <a:tcPr/>
                </a:tc>
                <a:extLst>
                  <a:ext uri="{0D108BD9-81ED-4DB2-BD59-A6C34878D82A}">
                    <a16:rowId xmlns:a16="http://schemas.microsoft.com/office/drawing/2014/main" val="476411741"/>
                  </a:ext>
                </a:extLst>
              </a:tr>
              <a:tr h="363934">
                <a:tc>
                  <a:txBody>
                    <a:bodyPr/>
                    <a:lstStyle/>
                    <a:p>
                      <a:r>
                        <a:rPr lang="en-US" dirty="0"/>
                        <a:t>Two days ago/ The day before yesterday</a:t>
                      </a:r>
                      <a:endParaRPr lang="en-IN" dirty="0"/>
                    </a:p>
                  </a:txBody>
                  <a:tcPr/>
                </a:tc>
                <a:tc>
                  <a:txBody>
                    <a:bodyPr/>
                    <a:lstStyle/>
                    <a:p>
                      <a:r>
                        <a:rPr lang="en-US" dirty="0"/>
                        <a:t>Earlier/ two days before</a:t>
                      </a:r>
                      <a:endParaRPr lang="en-IN" dirty="0"/>
                    </a:p>
                  </a:txBody>
                  <a:tcPr/>
                </a:tc>
                <a:extLst>
                  <a:ext uri="{0D108BD9-81ED-4DB2-BD59-A6C34878D82A}">
                    <a16:rowId xmlns:a16="http://schemas.microsoft.com/office/drawing/2014/main" val="1043831841"/>
                  </a:ext>
                </a:extLst>
              </a:tr>
              <a:tr h="363934">
                <a:tc>
                  <a:txBody>
                    <a:bodyPr/>
                    <a:lstStyle/>
                    <a:p>
                      <a:r>
                        <a:rPr lang="en-US" dirty="0"/>
                        <a:t>Tomorrow</a:t>
                      </a:r>
                      <a:endParaRPr lang="en-IN" dirty="0"/>
                    </a:p>
                  </a:txBody>
                  <a:tcPr/>
                </a:tc>
                <a:tc>
                  <a:txBody>
                    <a:bodyPr/>
                    <a:lstStyle/>
                    <a:p>
                      <a:r>
                        <a:rPr lang="en-US" dirty="0"/>
                        <a:t>The following day/ the next day</a:t>
                      </a:r>
                      <a:endParaRPr lang="en-IN" dirty="0"/>
                    </a:p>
                  </a:txBody>
                  <a:tcPr/>
                </a:tc>
                <a:extLst>
                  <a:ext uri="{0D108BD9-81ED-4DB2-BD59-A6C34878D82A}">
                    <a16:rowId xmlns:a16="http://schemas.microsoft.com/office/drawing/2014/main" val="784259875"/>
                  </a:ext>
                </a:extLst>
              </a:tr>
              <a:tr h="363934">
                <a:tc>
                  <a:txBody>
                    <a:bodyPr/>
                    <a:lstStyle/>
                    <a:p>
                      <a:r>
                        <a:rPr lang="en-US" dirty="0"/>
                        <a:t>The day after tomorrow</a:t>
                      </a:r>
                      <a:endParaRPr lang="en-IN" dirty="0"/>
                    </a:p>
                  </a:txBody>
                  <a:tcPr/>
                </a:tc>
                <a:tc>
                  <a:txBody>
                    <a:bodyPr/>
                    <a:lstStyle/>
                    <a:p>
                      <a:r>
                        <a:rPr lang="en-US" dirty="0"/>
                        <a:t>In two days’ time</a:t>
                      </a:r>
                      <a:endParaRPr lang="en-IN" dirty="0"/>
                    </a:p>
                  </a:txBody>
                  <a:tcPr/>
                </a:tc>
                <a:extLst>
                  <a:ext uri="{0D108BD9-81ED-4DB2-BD59-A6C34878D82A}">
                    <a16:rowId xmlns:a16="http://schemas.microsoft.com/office/drawing/2014/main" val="345397371"/>
                  </a:ext>
                </a:extLst>
              </a:tr>
              <a:tr h="363934">
                <a:tc>
                  <a:txBody>
                    <a:bodyPr/>
                    <a:lstStyle/>
                    <a:p>
                      <a:r>
                        <a:rPr lang="en-US" dirty="0"/>
                        <a:t>Next year/ week</a:t>
                      </a:r>
                      <a:endParaRPr lang="en-IN" dirty="0"/>
                    </a:p>
                  </a:txBody>
                  <a:tcPr/>
                </a:tc>
                <a:tc>
                  <a:txBody>
                    <a:bodyPr/>
                    <a:lstStyle/>
                    <a:p>
                      <a:r>
                        <a:rPr lang="en-US" dirty="0"/>
                        <a:t>The following year/ week</a:t>
                      </a:r>
                      <a:endParaRPr lang="en-IN" dirty="0"/>
                    </a:p>
                  </a:txBody>
                  <a:tcPr/>
                </a:tc>
                <a:extLst>
                  <a:ext uri="{0D108BD9-81ED-4DB2-BD59-A6C34878D82A}">
                    <a16:rowId xmlns:a16="http://schemas.microsoft.com/office/drawing/2014/main" val="3404191964"/>
                  </a:ext>
                </a:extLst>
              </a:tr>
              <a:tr h="363934">
                <a:tc>
                  <a:txBody>
                    <a:bodyPr/>
                    <a:lstStyle/>
                    <a:p>
                      <a:r>
                        <a:rPr lang="en-US" dirty="0"/>
                        <a:t>Last year/ week</a:t>
                      </a:r>
                    </a:p>
                  </a:txBody>
                  <a:tcPr/>
                </a:tc>
                <a:tc>
                  <a:txBody>
                    <a:bodyPr/>
                    <a:lstStyle/>
                    <a:p>
                      <a:r>
                        <a:rPr lang="en-US" dirty="0"/>
                        <a:t>The previous year/ week</a:t>
                      </a:r>
                      <a:endParaRPr lang="en-IN" dirty="0"/>
                    </a:p>
                  </a:txBody>
                  <a:tcPr/>
                </a:tc>
                <a:extLst>
                  <a:ext uri="{0D108BD9-81ED-4DB2-BD59-A6C34878D82A}">
                    <a16:rowId xmlns:a16="http://schemas.microsoft.com/office/drawing/2014/main" val="2051541124"/>
                  </a:ext>
                </a:extLst>
              </a:tr>
              <a:tr h="363934">
                <a:tc>
                  <a:txBody>
                    <a:bodyPr/>
                    <a:lstStyle/>
                    <a:p>
                      <a:r>
                        <a:rPr lang="en-US" dirty="0"/>
                        <a:t>An year ago</a:t>
                      </a:r>
                      <a:endParaRPr lang="en-IN" dirty="0"/>
                    </a:p>
                  </a:txBody>
                  <a:tcPr/>
                </a:tc>
                <a:tc>
                  <a:txBody>
                    <a:bodyPr/>
                    <a:lstStyle/>
                    <a:p>
                      <a:r>
                        <a:rPr lang="en-US" dirty="0"/>
                        <a:t>The previous year</a:t>
                      </a:r>
                      <a:endParaRPr lang="en-IN" dirty="0"/>
                    </a:p>
                  </a:txBody>
                  <a:tcPr/>
                </a:tc>
                <a:extLst>
                  <a:ext uri="{0D108BD9-81ED-4DB2-BD59-A6C34878D82A}">
                    <a16:rowId xmlns:a16="http://schemas.microsoft.com/office/drawing/2014/main" val="3234825382"/>
                  </a:ext>
                </a:extLst>
              </a:tr>
            </a:tbl>
          </a:graphicData>
        </a:graphic>
      </p:graphicFrame>
      <p:sp>
        <p:nvSpPr>
          <p:cNvPr id="11" name="TextBox 10">
            <a:extLst>
              <a:ext uri="{FF2B5EF4-FFF2-40B4-BE49-F238E27FC236}">
                <a16:creationId xmlns:a16="http://schemas.microsoft.com/office/drawing/2014/main" id="{6F837D3F-DAB4-C436-80AC-ABF0371E1DC6}"/>
              </a:ext>
            </a:extLst>
          </p:cNvPr>
          <p:cNvSpPr txBox="1"/>
          <p:nvPr/>
        </p:nvSpPr>
        <p:spPr>
          <a:xfrm>
            <a:off x="1082564" y="6268371"/>
            <a:ext cx="11655974" cy="1754326"/>
          </a:xfrm>
          <a:prstGeom prst="rect">
            <a:avLst/>
          </a:prstGeom>
          <a:noFill/>
        </p:spPr>
        <p:txBody>
          <a:bodyPr wrap="square">
            <a:spAutoFit/>
          </a:bodyPr>
          <a:lstStyle/>
          <a:p>
            <a:r>
              <a:rPr lang="en-US" b="1" dirty="0">
                <a:highlight>
                  <a:srgbClr val="808000"/>
                </a:highlight>
                <a:latin typeface="Comic Sans MS" panose="030F0702030302020204" pitchFamily="66" charset="0"/>
              </a:rPr>
              <a:t>Examples:</a:t>
            </a:r>
          </a:p>
          <a:p>
            <a:r>
              <a:rPr lang="en-US" b="1" dirty="0">
                <a:highlight>
                  <a:srgbClr val="808000"/>
                </a:highlight>
                <a:latin typeface="Comic Sans MS" panose="030F0702030302020204" pitchFamily="66" charset="0"/>
              </a:rPr>
              <a:t>Direct: He said, “His girlfriend came yesterday.”</a:t>
            </a:r>
          </a:p>
          <a:p>
            <a:r>
              <a:rPr lang="en-US" b="1" dirty="0">
                <a:highlight>
                  <a:srgbClr val="808000"/>
                </a:highlight>
                <a:latin typeface="Comic Sans MS" panose="030F0702030302020204" pitchFamily="66" charset="0"/>
              </a:rPr>
              <a:t>Indirect: He said that his girlfriend had come the day before.</a:t>
            </a:r>
          </a:p>
          <a:p>
            <a:endParaRPr lang="en-US" b="1" dirty="0">
              <a:highlight>
                <a:srgbClr val="808000"/>
              </a:highlight>
              <a:latin typeface="Comic Sans MS" panose="030F0702030302020204" pitchFamily="66" charset="0"/>
            </a:endParaRPr>
          </a:p>
          <a:p>
            <a:r>
              <a:rPr lang="en-US" b="1" dirty="0">
                <a:highlight>
                  <a:srgbClr val="808000"/>
                </a:highlight>
                <a:latin typeface="Comic Sans MS" panose="030F0702030302020204" pitchFamily="66" charset="0"/>
              </a:rPr>
              <a:t>NOTE: The time expression does not change if the reporting verb is in present tense or future tense.</a:t>
            </a:r>
          </a:p>
        </p:txBody>
      </p:sp>
    </p:spTree>
    <p:extLst>
      <p:ext uri="{BB962C8B-B14F-4D97-AF65-F5344CB8AC3E}">
        <p14:creationId xmlns:p14="http://schemas.microsoft.com/office/powerpoint/2010/main" val="1639320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846695C-5A12-05DC-406F-834CDA9DC65B}"/>
              </a:ext>
            </a:extLst>
          </p:cNvPr>
          <p:cNvSpPr txBox="1"/>
          <p:nvPr/>
        </p:nvSpPr>
        <p:spPr>
          <a:xfrm>
            <a:off x="1387366" y="0"/>
            <a:ext cx="11676992" cy="1077218"/>
          </a:xfrm>
          <a:prstGeom prst="rect">
            <a:avLst/>
          </a:prstGeom>
          <a:noFill/>
        </p:spPr>
        <p:txBody>
          <a:bodyPr wrap="square">
            <a:spAutoFit/>
          </a:bodyPr>
          <a:lstStyle/>
          <a:p>
            <a:r>
              <a:rPr lang="en-US" sz="2800" b="1" u="sng" dirty="0">
                <a:solidFill>
                  <a:srgbClr val="C00000"/>
                </a:solidFill>
                <a:latin typeface="Comic Sans MS" panose="030F0702030302020204" pitchFamily="66" charset="0"/>
              </a:rPr>
              <a:t>Rules while converting an Indirect Speech to Direct Speech</a:t>
            </a:r>
            <a:r>
              <a:rPr lang="en-US" dirty="0"/>
              <a:t>	</a:t>
            </a:r>
          </a:p>
          <a:p>
            <a:endParaRPr lang="en-US" dirty="0"/>
          </a:p>
          <a:p>
            <a:endParaRPr lang="en-US" dirty="0"/>
          </a:p>
        </p:txBody>
      </p:sp>
      <p:sp>
        <p:nvSpPr>
          <p:cNvPr id="6" name="TextBox 5">
            <a:extLst>
              <a:ext uri="{FF2B5EF4-FFF2-40B4-BE49-F238E27FC236}">
                <a16:creationId xmlns:a16="http://schemas.microsoft.com/office/drawing/2014/main" id="{78A5EC61-ACB0-5E49-1020-40995ED58496}"/>
              </a:ext>
            </a:extLst>
          </p:cNvPr>
          <p:cNvSpPr txBox="1"/>
          <p:nvPr/>
        </p:nvSpPr>
        <p:spPr>
          <a:xfrm>
            <a:off x="294290" y="644873"/>
            <a:ext cx="8334703" cy="7109639"/>
          </a:xfrm>
          <a:prstGeom prst="rect">
            <a:avLst/>
          </a:prstGeom>
          <a:noFill/>
        </p:spPr>
        <p:txBody>
          <a:bodyPr wrap="square">
            <a:spAutoFit/>
          </a:bodyPr>
          <a:lstStyle/>
          <a:p>
            <a:pPr marL="285750" indent="-285750">
              <a:buFont typeface="Wingdings" panose="05000000000000000000" pitchFamily="2" charset="2"/>
              <a:buChar char="q"/>
            </a:pPr>
            <a:r>
              <a:rPr lang="en-US" sz="2400" b="1" dirty="0">
                <a:latin typeface="Comic Sans MS" panose="030F0702030302020204" pitchFamily="66" charset="0"/>
              </a:rPr>
              <a:t>Use the reporting verb such as (say, said to) in its correct tense.</a:t>
            </a:r>
          </a:p>
          <a:p>
            <a:endParaRPr lang="en-US" sz="2400" b="1" dirty="0">
              <a:latin typeface="Comic Sans MS" panose="030F0702030302020204" pitchFamily="66" charset="0"/>
            </a:endParaRPr>
          </a:p>
          <a:p>
            <a:pPr marL="285750" indent="-285750">
              <a:buFont typeface="Wingdings" panose="05000000000000000000" pitchFamily="2" charset="2"/>
              <a:buChar char="q"/>
            </a:pPr>
            <a:r>
              <a:rPr lang="en-US" sz="2400" b="1" dirty="0">
                <a:latin typeface="Comic Sans MS" panose="030F0702030302020204" pitchFamily="66" charset="0"/>
              </a:rPr>
              <a:t>Put a comma before the statement and the first letter of the statement should be in capital letter.</a:t>
            </a:r>
          </a:p>
          <a:p>
            <a:endParaRPr lang="en-US" sz="2400" b="1" dirty="0">
              <a:latin typeface="Comic Sans MS" panose="030F0702030302020204" pitchFamily="66" charset="0"/>
            </a:endParaRPr>
          </a:p>
          <a:p>
            <a:pPr marL="285750" indent="-285750">
              <a:buFont typeface="Wingdings" panose="05000000000000000000" pitchFamily="2" charset="2"/>
              <a:buChar char="q"/>
            </a:pPr>
            <a:r>
              <a:rPr lang="en-US" sz="2400" b="1" dirty="0">
                <a:latin typeface="Comic Sans MS" panose="030F0702030302020204" pitchFamily="66" charset="0"/>
              </a:rPr>
              <a:t>Insert question mark, quotation marks, exclamation mark and full stop, based on the mood of the sentence.</a:t>
            </a:r>
          </a:p>
          <a:p>
            <a:pPr marL="285750" indent="-285750">
              <a:buFont typeface="Wingdings" panose="05000000000000000000" pitchFamily="2" charset="2"/>
              <a:buChar char="q"/>
            </a:pPr>
            <a:endParaRPr lang="en-US" sz="2400" b="1" dirty="0">
              <a:latin typeface="Comic Sans MS" panose="030F0702030302020204" pitchFamily="66" charset="0"/>
            </a:endParaRPr>
          </a:p>
          <a:p>
            <a:pPr marL="285750" indent="-285750">
              <a:buFont typeface="Wingdings" panose="05000000000000000000" pitchFamily="2" charset="2"/>
              <a:buChar char="q"/>
            </a:pPr>
            <a:r>
              <a:rPr lang="en-US" sz="2400" b="1" dirty="0">
                <a:latin typeface="Comic Sans MS" panose="030F0702030302020204" pitchFamily="66" charset="0"/>
              </a:rPr>
              <a:t>Remove the conjunctions like (that, to, if or whether) wherever necessary.</a:t>
            </a:r>
          </a:p>
          <a:p>
            <a:endParaRPr lang="en-US" sz="2400" b="1" dirty="0">
              <a:latin typeface="Comic Sans MS" panose="030F0702030302020204" pitchFamily="66" charset="0"/>
            </a:endParaRPr>
          </a:p>
          <a:p>
            <a:pPr marL="285750" indent="-285750">
              <a:buFont typeface="Wingdings" panose="05000000000000000000" pitchFamily="2" charset="2"/>
              <a:buChar char="q"/>
            </a:pPr>
            <a:r>
              <a:rPr lang="en-US" sz="2400" b="1" dirty="0">
                <a:latin typeface="Comic Sans MS" panose="030F0702030302020204" pitchFamily="66" charset="0"/>
              </a:rPr>
              <a:t>Where the reporting verb is in past tense in indirect, change it to present tense in the direct speech.</a:t>
            </a:r>
          </a:p>
          <a:p>
            <a:endParaRPr lang="en-US" sz="2400" b="1" dirty="0">
              <a:latin typeface="Comic Sans MS" panose="030F0702030302020204" pitchFamily="66" charset="0"/>
            </a:endParaRPr>
          </a:p>
          <a:p>
            <a:pPr marL="285750" indent="-285750">
              <a:buFont typeface="Wingdings" panose="05000000000000000000" pitchFamily="2" charset="2"/>
              <a:buChar char="q"/>
            </a:pPr>
            <a:r>
              <a:rPr lang="en-US" sz="2400" b="1" dirty="0">
                <a:latin typeface="Comic Sans MS" panose="030F0702030302020204" pitchFamily="66" charset="0"/>
              </a:rPr>
              <a:t>Change the past perfect tense either into present perfect tense or past tense as necessary.</a:t>
            </a:r>
          </a:p>
        </p:txBody>
      </p:sp>
      <p:pic>
        <p:nvPicPr>
          <p:cNvPr id="8" name="Picture 7">
            <a:extLst>
              <a:ext uri="{FF2B5EF4-FFF2-40B4-BE49-F238E27FC236}">
                <a16:creationId xmlns:a16="http://schemas.microsoft.com/office/drawing/2014/main" id="{3D3DF498-D358-48C7-0B65-E8CBB75EC80B}"/>
              </a:ext>
            </a:extLst>
          </p:cNvPr>
          <p:cNvPicPr>
            <a:picLocks noChangeAspect="1"/>
          </p:cNvPicPr>
          <p:nvPr/>
        </p:nvPicPr>
        <p:blipFill>
          <a:blip r:embed="rId3"/>
          <a:stretch>
            <a:fillRect/>
          </a:stretch>
        </p:blipFill>
        <p:spPr>
          <a:xfrm>
            <a:off x="8340285" y="1187094"/>
            <a:ext cx="6513936" cy="5855412"/>
          </a:xfrm>
          <a:prstGeom prst="rect">
            <a:avLst/>
          </a:prstGeom>
        </p:spPr>
      </p:pic>
    </p:spTree>
    <p:extLst>
      <p:ext uri="{BB962C8B-B14F-4D97-AF65-F5344CB8AC3E}">
        <p14:creationId xmlns:p14="http://schemas.microsoft.com/office/powerpoint/2010/main" val="1167673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0"/>
          <p:cNvSpPr/>
          <p:nvPr/>
        </p:nvSpPr>
        <p:spPr>
          <a:xfrm>
            <a:off x="-2837" y="0"/>
            <a:ext cx="14630400" cy="8229600"/>
          </a:xfrm>
          <a:prstGeom prst="rect">
            <a:avLst/>
          </a:prstGeom>
          <a:solidFill>
            <a:srgbClr val="FFFAFA"/>
          </a:solidFill>
          <a:ln/>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8" name="Shape 3"/>
          <p:cNvSpPr/>
          <p:nvPr/>
        </p:nvSpPr>
        <p:spPr>
          <a:xfrm>
            <a:off x="837724" y="6460688"/>
            <a:ext cx="382905" cy="382905"/>
          </a:xfrm>
          <a:prstGeom prst="roundRect">
            <a:avLst>
              <a:gd name="adj" fmla="val 23878209"/>
            </a:avLst>
          </a:prstGeom>
          <a:noFill/>
          <a:ln w="7620">
            <a:solidFill>
              <a:srgbClr val="FFFFFF"/>
            </a:solidFill>
            <a:prstDash val="solid"/>
          </a:ln>
        </p:spPr>
      </p:sp>
      <p:sp>
        <p:nvSpPr>
          <p:cNvPr id="4" name="Thought Bubble: Cloud 3">
            <a:extLst>
              <a:ext uri="{FF2B5EF4-FFF2-40B4-BE49-F238E27FC236}">
                <a16:creationId xmlns:a16="http://schemas.microsoft.com/office/drawing/2014/main" id="{7EE72D65-2054-703F-E29B-7F7F2DFAC8A5}"/>
              </a:ext>
            </a:extLst>
          </p:cNvPr>
          <p:cNvSpPr/>
          <p:nvPr/>
        </p:nvSpPr>
        <p:spPr>
          <a:xfrm>
            <a:off x="3627783" y="423299"/>
            <a:ext cx="9402417" cy="2795679"/>
          </a:xfrm>
          <a:prstGeom prst="cloud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latin typeface="Berlin Sans FB Demi" panose="020E0802020502020306" pitchFamily="34" charset="0"/>
              </a:rPr>
              <a:t>What is Direct and Indirect Speech?</a:t>
            </a:r>
            <a:endParaRPr lang="en-IN" sz="4800" b="1" dirty="0">
              <a:latin typeface="Berlin Sans FB Demi" panose="020E0802020502020306" pitchFamily="34" charset="0"/>
            </a:endParaRPr>
          </a:p>
        </p:txBody>
      </p:sp>
      <p:pic>
        <p:nvPicPr>
          <p:cNvPr id="5" name="Picture 4">
            <a:extLst>
              <a:ext uri="{FF2B5EF4-FFF2-40B4-BE49-F238E27FC236}">
                <a16:creationId xmlns:a16="http://schemas.microsoft.com/office/drawing/2014/main" id="{81BD7206-9210-836B-ACFE-310AA195B2AC}"/>
              </a:ext>
            </a:extLst>
          </p:cNvPr>
          <p:cNvPicPr>
            <a:picLocks noChangeAspect="1"/>
          </p:cNvPicPr>
          <p:nvPr/>
        </p:nvPicPr>
        <p:blipFill>
          <a:blip r:embed="rId3"/>
          <a:stretch>
            <a:fillRect/>
          </a:stretch>
        </p:blipFill>
        <p:spPr>
          <a:xfrm>
            <a:off x="698576" y="3642277"/>
            <a:ext cx="7921486" cy="4448175"/>
          </a:xfrm>
          <a:prstGeom prst="rect">
            <a:avLst/>
          </a:prstGeom>
        </p:spPr>
      </p:pic>
    </p:spTree>
    <p:extLst>
      <p:ext uri="{BB962C8B-B14F-4D97-AF65-F5344CB8AC3E}">
        <p14:creationId xmlns:p14="http://schemas.microsoft.com/office/powerpoint/2010/main" val="3192272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22A4300-B514-FADD-9A81-9F8F1C056444}"/>
              </a:ext>
            </a:extLst>
          </p:cNvPr>
          <p:cNvSpPr txBox="1"/>
          <p:nvPr/>
        </p:nvSpPr>
        <p:spPr>
          <a:xfrm>
            <a:off x="367862" y="511813"/>
            <a:ext cx="7315200" cy="6124754"/>
          </a:xfrm>
          <a:prstGeom prst="rect">
            <a:avLst/>
          </a:prstGeom>
          <a:noFill/>
        </p:spPr>
        <p:txBody>
          <a:bodyPr wrap="square">
            <a:spAutoFit/>
          </a:bodyPr>
          <a:lstStyle/>
          <a:p>
            <a:r>
              <a:rPr lang="en-US" sz="2800" b="1" dirty="0">
                <a:solidFill>
                  <a:srgbClr val="C00000"/>
                </a:solidFill>
                <a:latin typeface="Comic Sans MS" panose="030F0702030302020204" pitchFamily="66" charset="0"/>
              </a:rPr>
              <a:t>Examples:</a:t>
            </a:r>
          </a:p>
          <a:p>
            <a:endParaRPr lang="en-US" sz="2800" b="1" dirty="0">
              <a:latin typeface="Comic Sans MS" panose="030F0702030302020204" pitchFamily="66" charset="0"/>
            </a:endParaRPr>
          </a:p>
          <a:p>
            <a:pPr marL="342900" indent="-342900">
              <a:buAutoNum type="arabicPeriod"/>
            </a:pPr>
            <a:r>
              <a:rPr lang="en-US" sz="2800" b="1" dirty="0">
                <a:latin typeface="Comic Sans MS" panose="030F0702030302020204" pitchFamily="66" charset="0"/>
              </a:rPr>
              <a:t>   Indirect: She asked whether she was coming to the prom night.</a:t>
            </a:r>
          </a:p>
          <a:p>
            <a:endParaRPr lang="en-US" sz="2800" b="1" dirty="0">
              <a:latin typeface="Comic Sans MS" panose="030F0702030302020204" pitchFamily="66" charset="0"/>
            </a:endParaRPr>
          </a:p>
          <a:p>
            <a:r>
              <a:rPr lang="en-US" sz="2800" b="1" dirty="0">
                <a:latin typeface="Comic Sans MS" panose="030F0702030302020204" pitchFamily="66" charset="0"/>
              </a:rPr>
              <a:t>      Direct: She said to her, “Are you coming to the prom night?”</a:t>
            </a:r>
          </a:p>
          <a:p>
            <a:endParaRPr lang="en-US" sz="2800" b="1" dirty="0">
              <a:latin typeface="Comic Sans MS" panose="030F0702030302020204" pitchFamily="66" charset="0"/>
            </a:endParaRPr>
          </a:p>
          <a:p>
            <a:endParaRPr lang="en-US" sz="2800" b="1" dirty="0">
              <a:latin typeface="Comic Sans MS" panose="030F0702030302020204" pitchFamily="66" charset="0"/>
            </a:endParaRPr>
          </a:p>
          <a:p>
            <a:r>
              <a:rPr lang="en-US" sz="2800" b="1" dirty="0">
                <a:latin typeface="Comic Sans MS" panose="030F0702030302020204" pitchFamily="66" charset="0"/>
              </a:rPr>
              <a:t>2.    Indirect: The girl said that she was happy with her result.</a:t>
            </a:r>
          </a:p>
          <a:p>
            <a:r>
              <a:rPr lang="en-US" sz="2800" b="1" dirty="0">
                <a:latin typeface="Comic Sans MS" panose="030F0702030302020204" pitchFamily="66" charset="0"/>
              </a:rPr>
              <a:t>                 </a:t>
            </a:r>
          </a:p>
          <a:p>
            <a:r>
              <a:rPr lang="en-US" sz="2800" b="1" dirty="0">
                <a:latin typeface="Comic Sans MS" panose="030F0702030302020204" pitchFamily="66" charset="0"/>
              </a:rPr>
              <a:t>       Direct: The girl said. “I am happy with my result.”</a:t>
            </a:r>
          </a:p>
        </p:txBody>
      </p:sp>
      <p:pic>
        <p:nvPicPr>
          <p:cNvPr id="8" name="Picture 7">
            <a:extLst>
              <a:ext uri="{FF2B5EF4-FFF2-40B4-BE49-F238E27FC236}">
                <a16:creationId xmlns:a16="http://schemas.microsoft.com/office/drawing/2014/main" id="{7103C734-5597-11BD-F489-70582AA26F46}"/>
              </a:ext>
            </a:extLst>
          </p:cNvPr>
          <p:cNvPicPr>
            <a:picLocks noChangeAspect="1"/>
          </p:cNvPicPr>
          <p:nvPr/>
        </p:nvPicPr>
        <p:blipFill>
          <a:blip r:embed="rId3"/>
          <a:stretch>
            <a:fillRect/>
          </a:stretch>
        </p:blipFill>
        <p:spPr>
          <a:xfrm>
            <a:off x="7604845" y="252249"/>
            <a:ext cx="7025556" cy="7570642"/>
          </a:xfrm>
          <a:prstGeom prst="rect">
            <a:avLst/>
          </a:prstGeom>
        </p:spPr>
      </p:pic>
    </p:spTree>
    <p:extLst>
      <p:ext uri="{BB962C8B-B14F-4D97-AF65-F5344CB8AC3E}">
        <p14:creationId xmlns:p14="http://schemas.microsoft.com/office/powerpoint/2010/main" val="17854344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F68BEDE-FAC1-0EAF-5F6D-73E020FF0A57}"/>
              </a:ext>
            </a:extLst>
          </p:cNvPr>
          <p:cNvPicPr>
            <a:picLocks noChangeAspect="1"/>
          </p:cNvPicPr>
          <p:nvPr/>
        </p:nvPicPr>
        <p:blipFill>
          <a:blip r:embed="rId3"/>
          <a:stretch>
            <a:fillRect/>
          </a:stretch>
        </p:blipFill>
        <p:spPr>
          <a:xfrm>
            <a:off x="0" y="0"/>
            <a:ext cx="14630400" cy="8229600"/>
          </a:xfrm>
          <a:prstGeom prst="rect">
            <a:avLst/>
          </a:prstGeom>
        </p:spPr>
      </p:pic>
    </p:spTree>
    <p:extLst>
      <p:ext uri="{BB962C8B-B14F-4D97-AF65-F5344CB8AC3E}">
        <p14:creationId xmlns:p14="http://schemas.microsoft.com/office/powerpoint/2010/main" val="1999174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D92603A-5B06-9402-A237-CCE08CE3B171}"/>
              </a:ext>
            </a:extLst>
          </p:cNvPr>
          <p:cNvSpPr txBox="1"/>
          <p:nvPr/>
        </p:nvSpPr>
        <p:spPr>
          <a:xfrm>
            <a:off x="483476" y="609600"/>
            <a:ext cx="12013324" cy="6555641"/>
          </a:xfrm>
          <a:prstGeom prst="rect">
            <a:avLst/>
          </a:prstGeom>
          <a:noFill/>
        </p:spPr>
        <p:txBody>
          <a:bodyPr wrap="square">
            <a:spAutoFit/>
          </a:bodyPr>
          <a:lstStyle/>
          <a:p>
            <a:pPr marL="342900" indent="-342900">
              <a:buAutoNum type="arabicPeriod"/>
            </a:pPr>
            <a:r>
              <a:rPr lang="en-US" sz="2000" b="1" dirty="0">
                <a:solidFill>
                  <a:srgbClr val="C00000"/>
                </a:solidFill>
                <a:latin typeface="Comic Sans MS" panose="030F0702030302020204" pitchFamily="66" charset="0"/>
              </a:rPr>
              <a:t>She said, “I am going to the store.”</a:t>
            </a:r>
          </a:p>
          <a:p>
            <a:endParaRPr lang="en-US" sz="2000" b="1" dirty="0">
              <a:solidFill>
                <a:srgbClr val="C00000"/>
              </a:solidFill>
              <a:latin typeface="Comic Sans MS" panose="030F0702030302020204" pitchFamily="66" charset="0"/>
            </a:endParaRPr>
          </a:p>
          <a:p>
            <a:pPr marL="342900" indent="-342900">
              <a:buAutoNum type="alphaUcPeriod"/>
            </a:pPr>
            <a:r>
              <a:rPr lang="en-US" sz="2000" b="1" dirty="0">
                <a:solidFill>
                  <a:srgbClr val="C00000"/>
                </a:solidFill>
                <a:latin typeface="Comic Sans MS" panose="030F0702030302020204" pitchFamily="66" charset="0"/>
              </a:rPr>
              <a:t>She said that she is going to the store.</a:t>
            </a:r>
          </a:p>
          <a:p>
            <a:pPr marL="342900" indent="-342900">
              <a:buAutoNum type="alphaUcPeriod"/>
            </a:pPr>
            <a:r>
              <a:rPr lang="en-US" sz="2000" b="1" dirty="0">
                <a:solidFill>
                  <a:srgbClr val="C00000"/>
                </a:solidFill>
                <a:latin typeface="Comic Sans MS" panose="030F0702030302020204" pitchFamily="66" charset="0"/>
              </a:rPr>
              <a:t>She said that she was going to the store.</a:t>
            </a:r>
          </a:p>
          <a:p>
            <a:pPr marL="342900" indent="-342900">
              <a:buAutoNum type="alphaUcPeriod"/>
            </a:pPr>
            <a:r>
              <a:rPr lang="en-US" sz="2000" b="1" dirty="0">
                <a:solidFill>
                  <a:srgbClr val="C00000"/>
                </a:solidFill>
                <a:latin typeface="Comic Sans MS" panose="030F0702030302020204" pitchFamily="66" charset="0"/>
              </a:rPr>
              <a:t>She said that she will go to the store.</a:t>
            </a:r>
          </a:p>
          <a:p>
            <a:pPr marL="342900" indent="-342900">
              <a:buAutoNum type="alphaUcPeriod"/>
            </a:pPr>
            <a:r>
              <a:rPr lang="en-US" sz="2000" b="1" dirty="0">
                <a:solidFill>
                  <a:srgbClr val="C00000"/>
                </a:solidFill>
                <a:latin typeface="Comic Sans MS" panose="030F0702030302020204" pitchFamily="66" charset="0"/>
              </a:rPr>
              <a:t>She said that she goes to the store.</a:t>
            </a:r>
          </a:p>
          <a:p>
            <a:pPr marL="342900" indent="-342900">
              <a:buAutoNum type="alphaUcPeriod"/>
            </a:pPr>
            <a:endParaRPr lang="en-US" sz="2000" b="1" dirty="0">
              <a:solidFill>
                <a:srgbClr val="C00000"/>
              </a:solidFill>
              <a:latin typeface="Comic Sans MS" panose="030F0702030302020204" pitchFamily="66" charset="0"/>
            </a:endParaRPr>
          </a:p>
          <a:p>
            <a:endParaRPr lang="en-US" sz="2000" b="1" dirty="0">
              <a:solidFill>
                <a:srgbClr val="C00000"/>
              </a:solidFill>
              <a:latin typeface="Comic Sans MS" panose="030F0702030302020204" pitchFamily="66" charset="0"/>
            </a:endParaRPr>
          </a:p>
          <a:p>
            <a:r>
              <a:rPr lang="en-US" sz="2000" b="1" dirty="0">
                <a:solidFill>
                  <a:srgbClr val="C00000"/>
                </a:solidFill>
                <a:latin typeface="Comic Sans MS" panose="030F0702030302020204" pitchFamily="66" charset="0"/>
              </a:rPr>
              <a:t>2. John asked, “Have you finished your homework?”</a:t>
            </a:r>
          </a:p>
          <a:p>
            <a:endParaRPr lang="en-US" sz="2000" b="1" dirty="0">
              <a:solidFill>
                <a:srgbClr val="C00000"/>
              </a:solidFill>
              <a:latin typeface="Comic Sans MS" panose="030F0702030302020204" pitchFamily="66" charset="0"/>
            </a:endParaRPr>
          </a:p>
          <a:p>
            <a:pPr marL="342900" indent="-342900">
              <a:buAutoNum type="alphaUcPeriod"/>
            </a:pPr>
            <a:r>
              <a:rPr lang="en-US" sz="2000" b="1" dirty="0">
                <a:solidFill>
                  <a:srgbClr val="C00000"/>
                </a:solidFill>
                <a:latin typeface="Comic Sans MS" panose="030F0702030302020204" pitchFamily="66" charset="0"/>
              </a:rPr>
              <a:t>John asked if I had finished my homework.</a:t>
            </a:r>
          </a:p>
          <a:p>
            <a:pPr marL="342900" indent="-342900">
              <a:buAutoNum type="alphaUcPeriod"/>
            </a:pPr>
            <a:r>
              <a:rPr lang="en-US" sz="2000" b="1" dirty="0">
                <a:solidFill>
                  <a:srgbClr val="C00000"/>
                </a:solidFill>
                <a:latin typeface="Comic Sans MS" panose="030F0702030302020204" pitchFamily="66" charset="0"/>
              </a:rPr>
              <a:t>John asked if I have finished my homework.</a:t>
            </a:r>
          </a:p>
          <a:p>
            <a:pPr marL="342900" indent="-342900">
              <a:buAutoNum type="alphaUcPeriod" startAt="3"/>
            </a:pPr>
            <a:r>
              <a:rPr lang="en-US" sz="2000" b="1" dirty="0">
                <a:solidFill>
                  <a:srgbClr val="C00000"/>
                </a:solidFill>
                <a:latin typeface="Comic Sans MS" panose="030F0702030302020204" pitchFamily="66" charset="0"/>
              </a:rPr>
              <a:t>John asked whether I had finished my homework.</a:t>
            </a:r>
          </a:p>
          <a:p>
            <a:pPr marL="342900" indent="-342900">
              <a:buAutoNum type="alphaUcPeriod" startAt="3"/>
            </a:pPr>
            <a:r>
              <a:rPr lang="en-US" sz="2000" b="1" dirty="0">
                <a:solidFill>
                  <a:srgbClr val="C00000"/>
                </a:solidFill>
                <a:latin typeface="Comic Sans MS" panose="030F0702030302020204" pitchFamily="66" charset="0"/>
              </a:rPr>
              <a:t>John asked whether I have finished my homework.</a:t>
            </a:r>
          </a:p>
          <a:p>
            <a:pPr marL="342900" indent="-342900">
              <a:buAutoNum type="alphaUcPeriod" startAt="3"/>
            </a:pPr>
            <a:endParaRPr lang="en-US" sz="2000" b="1" dirty="0">
              <a:solidFill>
                <a:srgbClr val="C00000"/>
              </a:solidFill>
              <a:latin typeface="Comic Sans MS" panose="030F0702030302020204" pitchFamily="66" charset="0"/>
            </a:endParaRPr>
          </a:p>
          <a:p>
            <a:r>
              <a:rPr lang="en-US" sz="2000" b="1" dirty="0">
                <a:solidFill>
                  <a:srgbClr val="C00000"/>
                </a:solidFill>
                <a:latin typeface="Comic Sans MS" panose="030F0702030302020204" pitchFamily="66" charset="0"/>
              </a:rPr>
              <a:t>3. They said, “We will meet you at the park.”</a:t>
            </a:r>
          </a:p>
          <a:p>
            <a:endParaRPr lang="en-US" sz="2000" b="1" dirty="0">
              <a:solidFill>
                <a:srgbClr val="C00000"/>
              </a:solidFill>
              <a:latin typeface="Comic Sans MS" panose="030F0702030302020204" pitchFamily="66" charset="0"/>
            </a:endParaRPr>
          </a:p>
          <a:p>
            <a:pPr marL="342900" indent="-342900">
              <a:buAutoNum type="alphaUcPeriod"/>
            </a:pPr>
            <a:r>
              <a:rPr lang="en-US" sz="2000" b="1" dirty="0">
                <a:solidFill>
                  <a:srgbClr val="C00000"/>
                </a:solidFill>
                <a:latin typeface="Comic Sans MS" panose="030F0702030302020204" pitchFamily="66" charset="0"/>
              </a:rPr>
              <a:t>They said that they will meet me at the park.</a:t>
            </a:r>
          </a:p>
          <a:p>
            <a:pPr marL="342900" indent="-342900">
              <a:buAutoNum type="alphaUcPeriod"/>
            </a:pPr>
            <a:r>
              <a:rPr lang="en-US" sz="2000" b="1" dirty="0">
                <a:solidFill>
                  <a:srgbClr val="C00000"/>
                </a:solidFill>
                <a:latin typeface="Comic Sans MS" panose="030F0702030302020204" pitchFamily="66" charset="0"/>
              </a:rPr>
              <a:t>They said that they would meet me at the park.</a:t>
            </a:r>
          </a:p>
          <a:p>
            <a:pPr marL="342900" indent="-342900">
              <a:buAutoNum type="alphaUcPeriod"/>
            </a:pPr>
            <a:r>
              <a:rPr lang="en-US" sz="2000" b="1" dirty="0">
                <a:solidFill>
                  <a:srgbClr val="C00000"/>
                </a:solidFill>
                <a:latin typeface="Comic Sans MS" panose="030F0702030302020204" pitchFamily="66" charset="0"/>
              </a:rPr>
              <a:t>They said that they are meeting me at the park.</a:t>
            </a:r>
          </a:p>
          <a:p>
            <a:pPr marL="342900" indent="-342900">
              <a:buAutoNum type="alphaUcPeriod"/>
            </a:pPr>
            <a:r>
              <a:rPr lang="en-US" sz="2000" b="1" dirty="0">
                <a:solidFill>
                  <a:srgbClr val="C00000"/>
                </a:solidFill>
                <a:latin typeface="Comic Sans MS" panose="030F0702030302020204" pitchFamily="66" charset="0"/>
              </a:rPr>
              <a:t>They said that they meet me at the park. </a:t>
            </a:r>
            <a:endParaRPr lang="en-IN" sz="2000" b="1" dirty="0">
              <a:solidFill>
                <a:srgbClr val="C00000"/>
              </a:solidFill>
              <a:latin typeface="Comic Sans MS" panose="030F0702030302020204" pitchFamily="66" charset="0"/>
            </a:endParaRPr>
          </a:p>
        </p:txBody>
      </p:sp>
      <p:pic>
        <p:nvPicPr>
          <p:cNvPr id="12" name="Picture 11">
            <a:extLst>
              <a:ext uri="{FF2B5EF4-FFF2-40B4-BE49-F238E27FC236}">
                <a16:creationId xmlns:a16="http://schemas.microsoft.com/office/drawing/2014/main" id="{CE2EFB4F-B877-D57D-1C42-FC94B1E8985A}"/>
              </a:ext>
            </a:extLst>
          </p:cNvPr>
          <p:cNvPicPr>
            <a:picLocks noChangeAspect="1"/>
          </p:cNvPicPr>
          <p:nvPr/>
        </p:nvPicPr>
        <p:blipFill>
          <a:blip r:embed="rId3"/>
          <a:stretch>
            <a:fillRect/>
          </a:stretch>
        </p:blipFill>
        <p:spPr>
          <a:xfrm>
            <a:off x="7488621" y="472965"/>
            <a:ext cx="6680375" cy="6555641"/>
          </a:xfrm>
          <a:prstGeom prst="rect">
            <a:avLst/>
          </a:prstGeom>
        </p:spPr>
      </p:pic>
    </p:spTree>
    <p:extLst>
      <p:ext uri="{BB962C8B-B14F-4D97-AF65-F5344CB8AC3E}">
        <p14:creationId xmlns:p14="http://schemas.microsoft.com/office/powerpoint/2010/main" val="42190813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98E9F27-7845-C1C6-AABE-BDA77168D07F}"/>
              </a:ext>
            </a:extLst>
          </p:cNvPr>
          <p:cNvSpPr txBox="1"/>
          <p:nvPr/>
        </p:nvSpPr>
        <p:spPr>
          <a:xfrm>
            <a:off x="357351" y="874500"/>
            <a:ext cx="8124498" cy="6463308"/>
          </a:xfrm>
          <a:prstGeom prst="rect">
            <a:avLst/>
          </a:prstGeom>
          <a:noFill/>
        </p:spPr>
        <p:txBody>
          <a:bodyPr wrap="square">
            <a:spAutoFit/>
          </a:bodyPr>
          <a:lstStyle/>
          <a:p>
            <a:r>
              <a:rPr lang="en-US" b="1" dirty="0">
                <a:solidFill>
                  <a:srgbClr val="C00000"/>
                </a:solidFill>
                <a:latin typeface="Comic Sans MS" panose="030F0702030302020204" pitchFamily="66" charset="0"/>
              </a:rPr>
              <a:t>4. He said, “I am learning French.” </a:t>
            </a:r>
          </a:p>
          <a:p>
            <a:endParaRPr lang="en-US" b="1" dirty="0">
              <a:solidFill>
                <a:srgbClr val="C00000"/>
              </a:solidFill>
              <a:latin typeface="Comic Sans MS" panose="030F0702030302020204" pitchFamily="66" charset="0"/>
            </a:endParaRPr>
          </a:p>
          <a:p>
            <a:pPr marL="342900" indent="-342900">
              <a:buAutoNum type="alphaUcPeriod"/>
            </a:pPr>
            <a:r>
              <a:rPr lang="en-US" b="1" dirty="0">
                <a:solidFill>
                  <a:srgbClr val="C00000"/>
                </a:solidFill>
                <a:latin typeface="Comic Sans MS" panose="030F0702030302020204" pitchFamily="66" charset="0"/>
              </a:rPr>
              <a:t>He said that he is learning French.</a:t>
            </a:r>
          </a:p>
          <a:p>
            <a:pPr marL="342900" indent="-342900">
              <a:buAutoNum type="alphaUcPeriod"/>
            </a:pPr>
            <a:r>
              <a:rPr lang="en-US" b="1" dirty="0">
                <a:solidFill>
                  <a:srgbClr val="C00000"/>
                </a:solidFill>
                <a:latin typeface="Comic Sans MS" panose="030F0702030302020204" pitchFamily="66" charset="0"/>
              </a:rPr>
              <a:t>He said that he was learning French.</a:t>
            </a:r>
          </a:p>
          <a:p>
            <a:pPr marL="342900" indent="-342900">
              <a:buAutoNum type="alphaUcPeriod"/>
            </a:pPr>
            <a:r>
              <a:rPr lang="en-US" b="1" dirty="0">
                <a:solidFill>
                  <a:srgbClr val="C00000"/>
                </a:solidFill>
                <a:latin typeface="Comic Sans MS" panose="030F0702030302020204" pitchFamily="66" charset="0"/>
              </a:rPr>
              <a:t>He said that he has been learning French.</a:t>
            </a:r>
          </a:p>
          <a:p>
            <a:pPr marL="342900" indent="-342900">
              <a:buAutoNum type="alphaUcPeriod"/>
            </a:pPr>
            <a:r>
              <a:rPr lang="en-US" b="1" dirty="0">
                <a:solidFill>
                  <a:srgbClr val="C00000"/>
                </a:solidFill>
                <a:latin typeface="Comic Sans MS" panose="030F0702030302020204" pitchFamily="66" charset="0"/>
              </a:rPr>
              <a:t>He said that he had learned French.</a:t>
            </a:r>
          </a:p>
          <a:p>
            <a:pPr marL="342900" indent="-342900">
              <a:buAutoNum type="alphaUcPeriod"/>
            </a:pPr>
            <a:endParaRPr lang="en-US" b="1" dirty="0">
              <a:solidFill>
                <a:srgbClr val="C00000"/>
              </a:solidFill>
              <a:latin typeface="Comic Sans MS" panose="030F0702030302020204" pitchFamily="66" charset="0"/>
            </a:endParaRPr>
          </a:p>
          <a:p>
            <a:endParaRPr lang="en-US" b="1" dirty="0">
              <a:solidFill>
                <a:srgbClr val="C00000"/>
              </a:solidFill>
              <a:latin typeface="Comic Sans MS" panose="030F0702030302020204" pitchFamily="66" charset="0"/>
            </a:endParaRPr>
          </a:p>
          <a:p>
            <a:r>
              <a:rPr lang="en-US" b="1" dirty="0">
                <a:solidFill>
                  <a:srgbClr val="C00000"/>
                </a:solidFill>
                <a:latin typeface="Comic Sans MS" panose="030F0702030302020204" pitchFamily="66" charset="0"/>
              </a:rPr>
              <a:t>5. The teacher said, “You must complete your assignments on time.”</a:t>
            </a:r>
          </a:p>
          <a:p>
            <a:endParaRPr lang="en-US" b="1" dirty="0">
              <a:solidFill>
                <a:srgbClr val="C00000"/>
              </a:solidFill>
              <a:latin typeface="Comic Sans MS" panose="030F0702030302020204" pitchFamily="66" charset="0"/>
            </a:endParaRPr>
          </a:p>
          <a:p>
            <a:pPr marL="342900" indent="-342900">
              <a:buAutoNum type="alphaUcPeriod"/>
            </a:pPr>
            <a:r>
              <a:rPr lang="en-US" b="1" dirty="0">
                <a:solidFill>
                  <a:srgbClr val="C00000"/>
                </a:solidFill>
                <a:latin typeface="Comic Sans MS" panose="030F0702030302020204" pitchFamily="66" charset="0"/>
              </a:rPr>
              <a:t>The teacher said that I must complete my assignments on time.</a:t>
            </a:r>
          </a:p>
          <a:p>
            <a:pPr marL="342900" indent="-342900">
              <a:buAutoNum type="alphaUcPeriod"/>
            </a:pPr>
            <a:r>
              <a:rPr lang="en-US" b="1" dirty="0">
                <a:solidFill>
                  <a:srgbClr val="C00000"/>
                </a:solidFill>
                <a:latin typeface="Comic Sans MS" panose="030F0702030302020204" pitchFamily="66" charset="0"/>
              </a:rPr>
              <a:t>The teacher said that I had to complete my assignments on time.</a:t>
            </a:r>
          </a:p>
          <a:p>
            <a:pPr marL="342900" indent="-342900">
              <a:buAutoNum type="alphaUcPeriod"/>
            </a:pPr>
            <a:r>
              <a:rPr lang="en-US" b="1" dirty="0">
                <a:solidFill>
                  <a:srgbClr val="C00000"/>
                </a:solidFill>
                <a:latin typeface="Comic Sans MS" panose="030F0702030302020204" pitchFamily="66" charset="0"/>
              </a:rPr>
              <a:t>The teacher said that I must have completed my assignments on time.</a:t>
            </a:r>
          </a:p>
          <a:p>
            <a:pPr marL="342900" indent="-342900">
              <a:buAutoNum type="alphaUcPeriod"/>
            </a:pPr>
            <a:r>
              <a:rPr lang="en-US" b="1" dirty="0">
                <a:solidFill>
                  <a:srgbClr val="C00000"/>
                </a:solidFill>
                <a:latin typeface="Comic Sans MS" panose="030F0702030302020204" pitchFamily="66" charset="0"/>
              </a:rPr>
              <a:t>The teacher said that I will complete my assignments on time.</a:t>
            </a:r>
          </a:p>
          <a:p>
            <a:pPr marL="342900" indent="-342900">
              <a:buAutoNum type="alphaUcPeriod"/>
            </a:pPr>
            <a:endParaRPr lang="en-US" b="1" dirty="0">
              <a:solidFill>
                <a:srgbClr val="C00000"/>
              </a:solidFill>
              <a:latin typeface="Comic Sans MS" panose="030F0702030302020204" pitchFamily="66" charset="0"/>
            </a:endParaRPr>
          </a:p>
          <a:p>
            <a:endParaRPr lang="en-US" b="1" dirty="0">
              <a:solidFill>
                <a:srgbClr val="C00000"/>
              </a:solidFill>
              <a:latin typeface="Comic Sans MS" panose="030F0702030302020204" pitchFamily="66" charset="0"/>
            </a:endParaRPr>
          </a:p>
          <a:p>
            <a:r>
              <a:rPr lang="en-US" b="1" dirty="0">
                <a:solidFill>
                  <a:srgbClr val="C00000"/>
                </a:solidFill>
                <a:latin typeface="Comic Sans MS" panose="030F0702030302020204" pitchFamily="66" charset="0"/>
              </a:rPr>
              <a:t>6. She said, “I cannot find my keys.”</a:t>
            </a:r>
          </a:p>
          <a:p>
            <a:endParaRPr lang="en-US" b="1" dirty="0">
              <a:solidFill>
                <a:srgbClr val="C00000"/>
              </a:solidFill>
              <a:latin typeface="Comic Sans MS" panose="030F0702030302020204" pitchFamily="66" charset="0"/>
            </a:endParaRPr>
          </a:p>
          <a:p>
            <a:pPr marL="342900" indent="-342900">
              <a:buAutoNum type="alphaUcPeriod"/>
            </a:pPr>
            <a:r>
              <a:rPr lang="en-US" b="1" dirty="0">
                <a:solidFill>
                  <a:srgbClr val="C00000"/>
                </a:solidFill>
                <a:latin typeface="Comic Sans MS" panose="030F0702030302020204" pitchFamily="66" charset="0"/>
              </a:rPr>
              <a:t>She said that she could not find her keys.</a:t>
            </a:r>
          </a:p>
          <a:p>
            <a:pPr marL="342900" indent="-342900">
              <a:buAutoNum type="alphaUcPeriod"/>
            </a:pPr>
            <a:r>
              <a:rPr lang="en-US" b="1" dirty="0">
                <a:solidFill>
                  <a:srgbClr val="C00000"/>
                </a:solidFill>
                <a:latin typeface="Comic Sans MS" panose="030F0702030302020204" pitchFamily="66" charset="0"/>
              </a:rPr>
              <a:t>She said that she cannot find her keys.</a:t>
            </a:r>
          </a:p>
          <a:p>
            <a:pPr marL="342900" indent="-342900">
              <a:buAutoNum type="alphaUcPeriod"/>
            </a:pPr>
            <a:r>
              <a:rPr lang="en-US" b="1" dirty="0">
                <a:solidFill>
                  <a:srgbClr val="C00000"/>
                </a:solidFill>
                <a:latin typeface="Comic Sans MS" panose="030F0702030302020204" pitchFamily="66" charset="0"/>
              </a:rPr>
              <a:t>She said that she could not find my keys.</a:t>
            </a:r>
          </a:p>
          <a:p>
            <a:pPr marL="342900" indent="-342900">
              <a:buAutoNum type="alphaUcPeriod"/>
            </a:pPr>
            <a:r>
              <a:rPr lang="en-US" b="1" dirty="0">
                <a:solidFill>
                  <a:srgbClr val="C00000"/>
                </a:solidFill>
                <a:latin typeface="Comic Sans MS" panose="030F0702030302020204" pitchFamily="66" charset="0"/>
              </a:rPr>
              <a:t>She said that she could not find her keys.</a:t>
            </a:r>
            <a:endParaRPr lang="en-IN" b="1" dirty="0">
              <a:solidFill>
                <a:srgbClr val="C00000"/>
              </a:solidFill>
              <a:latin typeface="Comic Sans MS" panose="030F0702030302020204" pitchFamily="66" charset="0"/>
            </a:endParaRPr>
          </a:p>
        </p:txBody>
      </p:sp>
      <p:pic>
        <p:nvPicPr>
          <p:cNvPr id="5" name="Picture 4">
            <a:extLst>
              <a:ext uri="{FF2B5EF4-FFF2-40B4-BE49-F238E27FC236}">
                <a16:creationId xmlns:a16="http://schemas.microsoft.com/office/drawing/2014/main" id="{6BADA4EF-8397-BA09-311F-045EB04D37C0}"/>
              </a:ext>
            </a:extLst>
          </p:cNvPr>
          <p:cNvPicPr>
            <a:picLocks noChangeAspect="1"/>
          </p:cNvPicPr>
          <p:nvPr/>
        </p:nvPicPr>
        <p:blipFill>
          <a:blip r:embed="rId3"/>
          <a:stretch>
            <a:fillRect/>
          </a:stretch>
        </p:blipFill>
        <p:spPr>
          <a:xfrm>
            <a:off x="8379374" y="891792"/>
            <a:ext cx="5715000" cy="5792787"/>
          </a:xfrm>
          <a:prstGeom prst="rect">
            <a:avLst/>
          </a:prstGeom>
        </p:spPr>
      </p:pic>
    </p:spTree>
    <p:extLst>
      <p:ext uri="{BB962C8B-B14F-4D97-AF65-F5344CB8AC3E}">
        <p14:creationId xmlns:p14="http://schemas.microsoft.com/office/powerpoint/2010/main" val="8149402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6E86CCA-B249-E193-D606-103BB6E96210}"/>
              </a:ext>
            </a:extLst>
          </p:cNvPr>
          <p:cNvSpPr txBox="1"/>
          <p:nvPr/>
        </p:nvSpPr>
        <p:spPr>
          <a:xfrm>
            <a:off x="5349765" y="388882"/>
            <a:ext cx="9459311" cy="707886"/>
          </a:xfrm>
          <a:prstGeom prst="rect">
            <a:avLst/>
          </a:prstGeom>
          <a:noFill/>
        </p:spPr>
        <p:txBody>
          <a:bodyPr wrap="square" rtlCol="0">
            <a:spAutoFit/>
          </a:bodyPr>
          <a:lstStyle/>
          <a:p>
            <a:r>
              <a:rPr lang="en-US" sz="4000" b="1" u="sng" dirty="0">
                <a:solidFill>
                  <a:srgbClr val="C00000"/>
                </a:solidFill>
                <a:latin typeface="Comic Sans MS" panose="030F0702030302020204" pitchFamily="66" charset="0"/>
              </a:rPr>
              <a:t>ANSWER KEY</a:t>
            </a:r>
            <a:endParaRPr lang="en-IN" sz="4000" b="1" u="sng" dirty="0">
              <a:solidFill>
                <a:srgbClr val="C00000"/>
              </a:solidFill>
              <a:latin typeface="Comic Sans MS" panose="030F0702030302020204" pitchFamily="66" charset="0"/>
            </a:endParaRPr>
          </a:p>
        </p:txBody>
      </p:sp>
      <p:sp>
        <p:nvSpPr>
          <p:cNvPr id="5" name="TextBox 4">
            <a:extLst>
              <a:ext uri="{FF2B5EF4-FFF2-40B4-BE49-F238E27FC236}">
                <a16:creationId xmlns:a16="http://schemas.microsoft.com/office/drawing/2014/main" id="{71CEA839-A8FD-7D06-31E5-A68318977595}"/>
              </a:ext>
            </a:extLst>
          </p:cNvPr>
          <p:cNvSpPr txBox="1"/>
          <p:nvPr/>
        </p:nvSpPr>
        <p:spPr>
          <a:xfrm>
            <a:off x="1292773" y="1839075"/>
            <a:ext cx="6800193" cy="6001643"/>
          </a:xfrm>
          <a:prstGeom prst="rect">
            <a:avLst/>
          </a:prstGeom>
          <a:noFill/>
        </p:spPr>
        <p:txBody>
          <a:bodyPr wrap="square" rtlCol="0">
            <a:spAutoFit/>
          </a:bodyPr>
          <a:lstStyle/>
          <a:p>
            <a:pPr marL="342900" indent="-342900">
              <a:buAutoNum type="arabicPeriod"/>
            </a:pPr>
            <a:r>
              <a:rPr lang="en-US" sz="4800" b="1" dirty="0">
                <a:latin typeface="Comic Sans MS" panose="030F0702030302020204" pitchFamily="66" charset="0"/>
              </a:rPr>
              <a:t>B</a:t>
            </a:r>
          </a:p>
          <a:p>
            <a:pPr marL="342900" indent="-342900">
              <a:buAutoNum type="arabicPeriod"/>
            </a:pPr>
            <a:r>
              <a:rPr lang="en-US" sz="4800" b="1" dirty="0">
                <a:latin typeface="Comic Sans MS" panose="030F0702030302020204" pitchFamily="66" charset="0"/>
              </a:rPr>
              <a:t>A</a:t>
            </a:r>
          </a:p>
          <a:p>
            <a:pPr marL="342900" indent="-342900">
              <a:buAutoNum type="arabicPeriod"/>
            </a:pPr>
            <a:r>
              <a:rPr lang="en-US" sz="4800" b="1" dirty="0">
                <a:latin typeface="Comic Sans MS" panose="030F0702030302020204" pitchFamily="66" charset="0"/>
              </a:rPr>
              <a:t>B</a:t>
            </a:r>
          </a:p>
          <a:p>
            <a:pPr marL="342900" indent="-342900">
              <a:buAutoNum type="arabicPeriod"/>
            </a:pPr>
            <a:r>
              <a:rPr lang="en-US" sz="4800" b="1" dirty="0">
                <a:latin typeface="Comic Sans MS" panose="030F0702030302020204" pitchFamily="66" charset="0"/>
              </a:rPr>
              <a:t>B</a:t>
            </a:r>
          </a:p>
          <a:p>
            <a:pPr marL="342900" indent="-342900">
              <a:buAutoNum type="arabicPeriod"/>
            </a:pPr>
            <a:r>
              <a:rPr lang="en-US" sz="4800" b="1" dirty="0">
                <a:latin typeface="Comic Sans MS" panose="030F0702030302020204" pitchFamily="66" charset="0"/>
              </a:rPr>
              <a:t>B</a:t>
            </a:r>
          </a:p>
          <a:p>
            <a:pPr marL="342900" indent="-342900">
              <a:buAutoNum type="arabicPeriod"/>
            </a:pPr>
            <a:r>
              <a:rPr lang="en-US" sz="4800" b="1" dirty="0">
                <a:latin typeface="Comic Sans MS" panose="030F0702030302020204" pitchFamily="66" charset="0"/>
              </a:rPr>
              <a:t>A</a:t>
            </a:r>
          </a:p>
          <a:p>
            <a:endParaRPr lang="en-US" sz="4800" b="1" dirty="0">
              <a:latin typeface="Comic Sans MS" panose="030F0702030302020204" pitchFamily="66" charset="0"/>
            </a:endParaRPr>
          </a:p>
          <a:p>
            <a:pPr marL="342900" indent="-342900">
              <a:buAutoNum type="arabicPeriod"/>
            </a:pPr>
            <a:endParaRPr lang="en-IN" sz="4800" b="1" dirty="0">
              <a:latin typeface="Comic Sans MS" panose="030F0702030302020204" pitchFamily="66" charset="0"/>
            </a:endParaRPr>
          </a:p>
        </p:txBody>
      </p:sp>
      <p:pic>
        <p:nvPicPr>
          <p:cNvPr id="9" name="Picture 8">
            <a:extLst>
              <a:ext uri="{FF2B5EF4-FFF2-40B4-BE49-F238E27FC236}">
                <a16:creationId xmlns:a16="http://schemas.microsoft.com/office/drawing/2014/main" id="{2A6D87C1-6BAC-8414-BC16-0024E97C5B24}"/>
              </a:ext>
            </a:extLst>
          </p:cNvPr>
          <p:cNvPicPr>
            <a:picLocks noChangeAspect="1"/>
          </p:cNvPicPr>
          <p:nvPr/>
        </p:nvPicPr>
        <p:blipFill>
          <a:blip r:embed="rId3"/>
          <a:stretch>
            <a:fillRect/>
          </a:stretch>
        </p:blipFill>
        <p:spPr>
          <a:xfrm>
            <a:off x="7210095" y="1712950"/>
            <a:ext cx="5738649" cy="4551451"/>
          </a:xfrm>
          <a:prstGeom prst="rect">
            <a:avLst/>
          </a:prstGeom>
        </p:spPr>
      </p:pic>
    </p:spTree>
    <p:extLst>
      <p:ext uri="{BB962C8B-B14F-4D97-AF65-F5344CB8AC3E}">
        <p14:creationId xmlns:p14="http://schemas.microsoft.com/office/powerpoint/2010/main" val="42478889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9306F8-4FE6-ADC3-6872-297FC3966686}"/>
              </a:ext>
            </a:extLst>
          </p:cNvPr>
          <p:cNvPicPr>
            <a:picLocks noChangeAspect="1"/>
          </p:cNvPicPr>
          <p:nvPr/>
        </p:nvPicPr>
        <p:blipFill>
          <a:blip r:embed="rId3"/>
          <a:stretch>
            <a:fillRect/>
          </a:stretch>
        </p:blipFill>
        <p:spPr>
          <a:xfrm>
            <a:off x="0" y="0"/>
            <a:ext cx="14630400" cy="8229600"/>
          </a:xfrm>
          <a:prstGeom prst="rect">
            <a:avLst/>
          </a:prstGeom>
        </p:spPr>
      </p:pic>
    </p:spTree>
    <p:extLst>
      <p:ext uri="{BB962C8B-B14F-4D97-AF65-F5344CB8AC3E}">
        <p14:creationId xmlns:p14="http://schemas.microsoft.com/office/powerpoint/2010/main" val="1386520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0"/>
          <p:cNvSpPr/>
          <p:nvPr/>
        </p:nvSpPr>
        <p:spPr>
          <a:xfrm>
            <a:off x="0" y="0"/>
            <a:ext cx="14630400" cy="8229600"/>
          </a:xfrm>
          <a:prstGeom prst="rect">
            <a:avLst/>
          </a:prstGeom>
          <a:blipFill>
            <a:blip r:embed="rId3"/>
            <a:tile tx="0" ty="0" sx="100000" sy="100000" flip="none" algn="tl"/>
          </a:blipFill>
          <a:ln/>
        </p:spPr>
        <p:txBody>
          <a:bodyPr/>
          <a:lstStyle/>
          <a:p>
            <a:endParaRPr lang="en-US" dirty="0"/>
          </a:p>
          <a:p>
            <a:endParaRPr lang="en-US" dirty="0"/>
          </a:p>
          <a:p>
            <a:pPr algn="ctr"/>
            <a:r>
              <a:rPr lang="en-US" sz="4800" b="1" dirty="0">
                <a:solidFill>
                  <a:srgbClr val="C00000"/>
                </a:solidFill>
                <a:latin typeface="Comic Sans MS" panose="030F0702030302020204" pitchFamily="66" charset="0"/>
              </a:rPr>
              <a:t>Direct Speech</a:t>
            </a:r>
          </a:p>
          <a:p>
            <a:endParaRPr lang="en-US" dirty="0"/>
          </a:p>
          <a:p>
            <a:r>
              <a:rPr lang="en-US" sz="2400" b="1" dirty="0">
                <a:latin typeface="Comic Sans MS" panose="030F0702030302020204" pitchFamily="66" charset="0"/>
              </a:rPr>
              <a:t>When we want to describe what someone said, one option is to use direct speech. </a:t>
            </a:r>
          </a:p>
          <a:p>
            <a:r>
              <a:rPr lang="en-US" sz="2400" b="1" dirty="0">
                <a:latin typeface="Comic Sans MS" panose="030F0702030302020204" pitchFamily="66" charset="0"/>
              </a:rPr>
              <a:t>It allows writers to authentically capture the voices and personalities of their characters, </a:t>
            </a:r>
          </a:p>
          <a:p>
            <a:r>
              <a:rPr lang="en-US" sz="2400" b="1" dirty="0">
                <a:latin typeface="Comic Sans MS" panose="030F0702030302020204" pitchFamily="66" charset="0"/>
              </a:rPr>
              <a:t>making dialogue more engaging and impactful. We use direct speech when we simply </a:t>
            </a:r>
          </a:p>
          <a:p>
            <a:r>
              <a:rPr lang="en-US" sz="2400" b="1" dirty="0">
                <a:latin typeface="Comic Sans MS" panose="030F0702030302020204" pitchFamily="66" charset="0"/>
              </a:rPr>
              <a:t>repeat what someone says, putting the phrase between speech marks:</a:t>
            </a:r>
          </a:p>
          <a:p>
            <a:endParaRPr lang="en-US" sz="2400" b="1" dirty="0">
              <a:latin typeface="Comic Sans MS" panose="030F0702030302020204" pitchFamily="66" charset="0"/>
            </a:endParaRPr>
          </a:p>
          <a:p>
            <a:r>
              <a:rPr lang="en-US" sz="2400" b="1" dirty="0">
                <a:latin typeface="Comic Sans MS" panose="030F0702030302020204" pitchFamily="66" charset="0"/>
              </a:rPr>
              <a:t>                                Paul came in and said, “I’m really hungry.”</a:t>
            </a:r>
          </a:p>
          <a:p>
            <a:r>
              <a:rPr lang="en-US" sz="2400" b="1" dirty="0"/>
              <a:t> </a:t>
            </a:r>
          </a:p>
          <a:p>
            <a:endParaRPr lang="en-US" sz="2400" b="1" dirty="0"/>
          </a:p>
          <a:p>
            <a:r>
              <a:rPr lang="en-US" sz="2400" b="1" dirty="0">
                <a:latin typeface="Comic Sans MS" panose="030F0702030302020204" pitchFamily="66" charset="0"/>
              </a:rPr>
              <a:t>It is very common to see direct speech used in books or in a newspaper article. For example:</a:t>
            </a:r>
          </a:p>
          <a:p>
            <a:endParaRPr lang="en-US" sz="2400" b="1" dirty="0">
              <a:latin typeface="Comic Sans MS" panose="030F0702030302020204" pitchFamily="66" charset="0"/>
            </a:endParaRPr>
          </a:p>
          <a:p>
            <a:r>
              <a:rPr lang="en-US" sz="2400" b="1" dirty="0">
                <a:latin typeface="Comic Sans MS" panose="030F0702030302020204" pitchFamily="66" charset="0"/>
              </a:rPr>
              <a:t>                 The local MP said, “We plan to make this city a safer place for everyone.”</a:t>
            </a:r>
          </a:p>
          <a:p>
            <a:endParaRPr lang="en-US" dirty="0"/>
          </a:p>
          <a:p>
            <a:endParaRPr lang="en-US" dirty="0"/>
          </a:p>
        </p:txBody>
      </p:sp>
      <p:sp>
        <p:nvSpPr>
          <p:cNvPr id="8" name="Shape 3"/>
          <p:cNvSpPr/>
          <p:nvPr/>
        </p:nvSpPr>
        <p:spPr>
          <a:xfrm>
            <a:off x="837724" y="6460688"/>
            <a:ext cx="382905" cy="382905"/>
          </a:xfrm>
          <a:prstGeom prst="roundRect">
            <a:avLst>
              <a:gd name="adj" fmla="val 23878209"/>
            </a:avLst>
          </a:prstGeom>
          <a:noFill/>
          <a:ln w="7620">
            <a:solidFill>
              <a:srgbClr val="FFFFFF"/>
            </a:solidFill>
            <a:prstDash val="solid"/>
          </a:ln>
        </p:spPr>
      </p:sp>
    </p:spTree>
    <p:extLst>
      <p:ext uri="{BB962C8B-B14F-4D97-AF65-F5344CB8AC3E}">
        <p14:creationId xmlns:p14="http://schemas.microsoft.com/office/powerpoint/2010/main" val="40120205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0"/>
          <p:cNvSpPr/>
          <p:nvPr/>
        </p:nvSpPr>
        <p:spPr>
          <a:xfrm>
            <a:off x="0" y="0"/>
            <a:ext cx="14630400" cy="8229600"/>
          </a:xfrm>
          <a:prstGeom prst="rect">
            <a:avLst/>
          </a:prstGeom>
          <a:blipFill>
            <a:blip r:embed="rId3"/>
            <a:tile tx="0" ty="0" sx="100000" sy="100000" flip="none" algn="tl"/>
          </a:blipFill>
          <a:ln/>
        </p:spPr>
        <p:txBody>
          <a:bodyPr/>
          <a:lstStyle/>
          <a:p>
            <a:endParaRPr lang="en-US" dirty="0">
              <a:latin typeface="Comic Sans MS" panose="030F0702030302020204" pitchFamily="66" charset="0"/>
            </a:endParaRPr>
          </a:p>
          <a:p>
            <a:endParaRPr lang="en-US" dirty="0">
              <a:latin typeface="Comic Sans MS" panose="030F0702030302020204" pitchFamily="66" charset="0"/>
            </a:endParaRPr>
          </a:p>
          <a:p>
            <a:endParaRPr lang="en-US" dirty="0">
              <a:latin typeface="Comic Sans MS" panose="030F0702030302020204" pitchFamily="66" charset="0"/>
            </a:endParaRPr>
          </a:p>
          <a:p>
            <a:endParaRPr lang="en-US" dirty="0">
              <a:latin typeface="Comic Sans MS" panose="030F0702030302020204" pitchFamily="66" charset="0"/>
            </a:endParaRPr>
          </a:p>
          <a:p>
            <a:endParaRPr lang="en-US" dirty="0">
              <a:latin typeface="Comic Sans MS" panose="030F0702030302020204" pitchFamily="66" charset="0"/>
            </a:endParaRPr>
          </a:p>
          <a:p>
            <a:r>
              <a:rPr lang="en-US" sz="2800" b="1" dirty="0">
                <a:latin typeface="Comic Sans MS" panose="030F0702030302020204" pitchFamily="66" charset="0"/>
              </a:rPr>
              <a:t>As you can see, with direct speech it is common to use the verb ‘to say’ (‘said’ in the past). </a:t>
            </a:r>
          </a:p>
          <a:p>
            <a:r>
              <a:rPr lang="en-US" sz="2800" b="1" dirty="0">
                <a:latin typeface="Comic Sans MS" panose="030F0702030302020204" pitchFamily="66" charset="0"/>
              </a:rPr>
              <a:t>But you can also find other verbs used to indicate direct speech such as ‘ask’, ‘reply’, and ‘shout’. </a:t>
            </a:r>
          </a:p>
          <a:p>
            <a:r>
              <a:rPr lang="en-US" sz="2800" b="1" dirty="0">
                <a:latin typeface="Comic Sans MS" panose="030F0702030302020204" pitchFamily="66" charset="0"/>
              </a:rPr>
              <a:t>For example:</a:t>
            </a:r>
          </a:p>
          <a:p>
            <a:endParaRPr lang="en-US" sz="2800" b="1" dirty="0">
              <a:latin typeface="Comic Sans MS" panose="030F0702030302020204" pitchFamily="66" charset="0"/>
            </a:endParaRPr>
          </a:p>
          <a:p>
            <a:pPr marL="457200" indent="-457200">
              <a:buFont typeface="Arial" panose="020B0604020202020204" pitchFamily="34" charset="0"/>
              <a:buChar char="•"/>
            </a:pPr>
            <a:r>
              <a:rPr lang="en-US" sz="2800" b="1" dirty="0">
                <a:latin typeface="Comic Sans MS" panose="030F0702030302020204" pitchFamily="66" charset="0"/>
              </a:rPr>
              <a:t>When Mrs. Diaz opened the door, I asked, “Have you seen Lee?”</a:t>
            </a:r>
          </a:p>
          <a:p>
            <a:pPr marL="457200" indent="-457200">
              <a:buFont typeface="Arial" panose="020B0604020202020204" pitchFamily="34" charset="0"/>
              <a:buChar char="•"/>
            </a:pPr>
            <a:r>
              <a:rPr lang="en-US" sz="2800" b="1" dirty="0">
                <a:latin typeface="Comic Sans MS" panose="030F0702030302020204" pitchFamily="66" charset="0"/>
              </a:rPr>
              <a:t>She replied, “No, I haven’t seen him since lunchtime.”</a:t>
            </a:r>
          </a:p>
          <a:p>
            <a:pPr marL="457200" indent="-457200">
              <a:buFont typeface="Arial" panose="020B0604020202020204" pitchFamily="34" charset="0"/>
              <a:buChar char="•"/>
            </a:pPr>
            <a:r>
              <a:rPr lang="en-US" sz="2800" b="1" dirty="0">
                <a:latin typeface="Comic Sans MS" panose="030F0702030302020204" pitchFamily="66" charset="0"/>
              </a:rPr>
              <a:t>The boss was angry and shouted, “Why isn’t he here? He hasn’t finished that report yet!”</a:t>
            </a:r>
          </a:p>
        </p:txBody>
      </p:sp>
    </p:spTree>
    <p:extLst>
      <p:ext uri="{BB962C8B-B14F-4D97-AF65-F5344CB8AC3E}">
        <p14:creationId xmlns:p14="http://schemas.microsoft.com/office/powerpoint/2010/main" val="921827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837724" y="1290995"/>
            <a:ext cx="9257348" cy="704017"/>
          </a:xfrm>
          <a:prstGeom prst="rect">
            <a:avLst/>
          </a:prstGeom>
          <a:noFill/>
          <a:ln/>
        </p:spPr>
        <p:txBody>
          <a:bodyPr wrap="none" rtlCol="0" anchor="t"/>
          <a:lstStyle/>
          <a:p>
            <a:pPr marL="0" indent="0">
              <a:lnSpc>
                <a:spcPts val="5544"/>
              </a:lnSpc>
              <a:buNone/>
            </a:pPr>
            <a:r>
              <a:rPr lang="en-US" sz="4435" dirty="0">
                <a:solidFill>
                  <a:srgbClr val="1F1E1E"/>
                </a:solidFill>
                <a:latin typeface="Red Hat Text" pitchFamily="34" charset="0"/>
                <a:ea typeface="Red Hat Text" pitchFamily="34" charset="-122"/>
                <a:cs typeface="Red Hat Text" pitchFamily="34" charset="-120"/>
              </a:rPr>
              <a:t>Examples of Direct Speech in Writing</a:t>
            </a:r>
            <a:endParaRPr lang="en-US" sz="4435" dirty="0"/>
          </a:p>
        </p:txBody>
      </p:sp>
      <p:pic>
        <p:nvPicPr>
          <p:cNvPr id="5" name="Image 1" descr="preencoded.png"/>
          <p:cNvPicPr>
            <a:picLocks noChangeAspect="1"/>
          </p:cNvPicPr>
          <p:nvPr/>
        </p:nvPicPr>
        <p:blipFill>
          <a:blip r:embed="rId4"/>
          <a:stretch>
            <a:fillRect/>
          </a:stretch>
        </p:blipFill>
        <p:spPr>
          <a:xfrm>
            <a:off x="837724" y="2473762"/>
            <a:ext cx="4078962" cy="2520910"/>
          </a:xfrm>
          <a:prstGeom prst="rect">
            <a:avLst/>
          </a:prstGeom>
        </p:spPr>
      </p:pic>
      <p:sp>
        <p:nvSpPr>
          <p:cNvPr id="6" name="Text 2"/>
          <p:cNvSpPr/>
          <p:nvPr/>
        </p:nvSpPr>
        <p:spPr>
          <a:xfrm>
            <a:off x="837724" y="5293876"/>
            <a:ext cx="2816185" cy="351949"/>
          </a:xfrm>
          <a:prstGeom prst="rect">
            <a:avLst/>
          </a:prstGeom>
          <a:noFill/>
          <a:ln/>
        </p:spPr>
        <p:txBody>
          <a:bodyPr wrap="none" rtlCol="0" anchor="t"/>
          <a:lstStyle/>
          <a:p>
            <a:pPr marL="0" indent="0" algn="l">
              <a:lnSpc>
                <a:spcPts val="2772"/>
              </a:lnSpc>
              <a:buNone/>
            </a:pPr>
            <a:r>
              <a:rPr lang="en-US" sz="2218" dirty="0">
                <a:solidFill>
                  <a:srgbClr val="FF0000"/>
                </a:solidFill>
                <a:latin typeface="Red Hat Text" pitchFamily="34" charset="0"/>
                <a:ea typeface="Red Hat Text" pitchFamily="34" charset="-122"/>
                <a:cs typeface="Red Hat Text" pitchFamily="34" charset="-120"/>
              </a:rPr>
              <a:t>Charles Dickens</a:t>
            </a:r>
            <a:endParaRPr lang="en-US" sz="2218" dirty="0">
              <a:solidFill>
                <a:srgbClr val="FF0000"/>
              </a:solidFill>
            </a:endParaRPr>
          </a:p>
        </p:txBody>
      </p:sp>
      <p:sp>
        <p:nvSpPr>
          <p:cNvPr id="7" name="Text 3"/>
          <p:cNvSpPr/>
          <p:nvPr/>
        </p:nvSpPr>
        <p:spPr>
          <a:xfrm>
            <a:off x="837724" y="5789414"/>
            <a:ext cx="4078962" cy="766048"/>
          </a:xfrm>
          <a:prstGeom prst="rect">
            <a:avLst/>
          </a:prstGeom>
          <a:noFill/>
          <a:ln/>
        </p:spPr>
        <p:txBody>
          <a:bodyPr wrap="square" rtlCol="0" anchor="t"/>
          <a:lstStyle/>
          <a:p>
            <a:pPr marL="0" indent="0" algn="l">
              <a:lnSpc>
                <a:spcPts val="3016"/>
              </a:lnSpc>
              <a:buNone/>
            </a:pPr>
            <a:r>
              <a:rPr lang="en-US" sz="1885" dirty="0">
                <a:solidFill>
                  <a:srgbClr val="3B3535"/>
                </a:solidFill>
                <a:latin typeface="Roboto" pitchFamily="34" charset="0"/>
                <a:ea typeface="Roboto" pitchFamily="34" charset="-122"/>
                <a:cs typeface="Roboto" pitchFamily="34" charset="-120"/>
              </a:rPr>
              <a:t>"It was the best of times, it was the worst of times."</a:t>
            </a:r>
            <a:endParaRPr lang="en-US" sz="1885" dirty="0"/>
          </a:p>
        </p:txBody>
      </p:sp>
      <p:pic>
        <p:nvPicPr>
          <p:cNvPr id="8" name="Image 2" descr="preencoded.png"/>
          <p:cNvPicPr>
            <a:picLocks noChangeAspect="1"/>
          </p:cNvPicPr>
          <p:nvPr/>
        </p:nvPicPr>
        <p:blipFill>
          <a:blip r:embed="rId5"/>
          <a:stretch>
            <a:fillRect/>
          </a:stretch>
        </p:blipFill>
        <p:spPr>
          <a:xfrm>
            <a:off x="5275659" y="2473762"/>
            <a:ext cx="4078962" cy="2520910"/>
          </a:xfrm>
          <a:prstGeom prst="rect">
            <a:avLst/>
          </a:prstGeom>
        </p:spPr>
      </p:pic>
      <p:sp>
        <p:nvSpPr>
          <p:cNvPr id="9" name="Text 4"/>
          <p:cNvSpPr/>
          <p:nvPr/>
        </p:nvSpPr>
        <p:spPr>
          <a:xfrm>
            <a:off x="5275659" y="5293876"/>
            <a:ext cx="2816185" cy="351949"/>
          </a:xfrm>
          <a:prstGeom prst="rect">
            <a:avLst/>
          </a:prstGeom>
          <a:noFill/>
          <a:ln/>
        </p:spPr>
        <p:txBody>
          <a:bodyPr wrap="none" rtlCol="0" anchor="t"/>
          <a:lstStyle/>
          <a:p>
            <a:pPr marL="0" indent="0" algn="l">
              <a:lnSpc>
                <a:spcPts val="2772"/>
              </a:lnSpc>
              <a:buNone/>
            </a:pPr>
            <a:r>
              <a:rPr lang="en-US" sz="2218" dirty="0">
                <a:solidFill>
                  <a:srgbClr val="FF0000"/>
                </a:solidFill>
                <a:latin typeface="Red Hat Text" pitchFamily="34" charset="0"/>
                <a:ea typeface="Red Hat Text" pitchFamily="34" charset="-122"/>
                <a:cs typeface="Red Hat Text" pitchFamily="34" charset="-120"/>
              </a:rPr>
              <a:t>Jane Austen</a:t>
            </a:r>
            <a:endParaRPr lang="en-US" sz="2218" dirty="0">
              <a:solidFill>
                <a:srgbClr val="FF0000"/>
              </a:solidFill>
            </a:endParaRPr>
          </a:p>
        </p:txBody>
      </p:sp>
      <p:sp>
        <p:nvSpPr>
          <p:cNvPr id="10" name="Text 5"/>
          <p:cNvSpPr/>
          <p:nvPr/>
        </p:nvSpPr>
        <p:spPr>
          <a:xfrm>
            <a:off x="5275659" y="5789414"/>
            <a:ext cx="4078962" cy="766048"/>
          </a:xfrm>
          <a:prstGeom prst="rect">
            <a:avLst/>
          </a:prstGeom>
          <a:noFill/>
          <a:ln/>
        </p:spPr>
        <p:txBody>
          <a:bodyPr wrap="square" rtlCol="0" anchor="t"/>
          <a:lstStyle/>
          <a:p>
            <a:pPr marL="0" indent="0" algn="l">
              <a:lnSpc>
                <a:spcPts val="3016"/>
              </a:lnSpc>
              <a:buNone/>
            </a:pPr>
            <a:r>
              <a:rPr lang="en-US" sz="1885" dirty="0">
                <a:solidFill>
                  <a:srgbClr val="3B3535"/>
                </a:solidFill>
                <a:latin typeface="Roboto" pitchFamily="34" charset="0"/>
                <a:ea typeface="Roboto" pitchFamily="34" charset="-122"/>
                <a:cs typeface="Roboto" pitchFamily="34" charset="-120"/>
              </a:rPr>
              <a:t>"I declare after all there is no enjoyment like reading!"</a:t>
            </a:r>
            <a:endParaRPr lang="en-US" sz="1885" dirty="0"/>
          </a:p>
        </p:txBody>
      </p:sp>
      <p:pic>
        <p:nvPicPr>
          <p:cNvPr id="11" name="Image 3" descr="preencoded.png"/>
          <p:cNvPicPr>
            <a:picLocks noChangeAspect="1"/>
          </p:cNvPicPr>
          <p:nvPr/>
        </p:nvPicPr>
        <p:blipFill>
          <a:blip r:embed="rId6"/>
          <a:stretch>
            <a:fillRect/>
          </a:stretch>
        </p:blipFill>
        <p:spPr>
          <a:xfrm>
            <a:off x="9713595" y="2473762"/>
            <a:ext cx="4079081" cy="2521029"/>
          </a:xfrm>
          <a:prstGeom prst="rect">
            <a:avLst/>
          </a:prstGeom>
        </p:spPr>
      </p:pic>
      <p:sp>
        <p:nvSpPr>
          <p:cNvPr id="12" name="Text 6"/>
          <p:cNvSpPr/>
          <p:nvPr/>
        </p:nvSpPr>
        <p:spPr>
          <a:xfrm>
            <a:off x="9713595" y="5293995"/>
            <a:ext cx="2816185" cy="351949"/>
          </a:xfrm>
          <a:prstGeom prst="rect">
            <a:avLst/>
          </a:prstGeom>
          <a:noFill/>
          <a:ln/>
        </p:spPr>
        <p:txBody>
          <a:bodyPr wrap="none" rtlCol="0" anchor="t"/>
          <a:lstStyle/>
          <a:p>
            <a:pPr marL="0" indent="0" algn="l">
              <a:lnSpc>
                <a:spcPts val="2772"/>
              </a:lnSpc>
              <a:buNone/>
            </a:pPr>
            <a:r>
              <a:rPr lang="en-US" sz="2218" dirty="0">
                <a:solidFill>
                  <a:srgbClr val="FF0000"/>
                </a:solidFill>
                <a:latin typeface="Red Hat Text" pitchFamily="34" charset="0"/>
                <a:ea typeface="Red Hat Text" pitchFamily="34" charset="-122"/>
                <a:cs typeface="Red Hat Text" pitchFamily="34" charset="-120"/>
              </a:rPr>
              <a:t>Ernest Hemingway</a:t>
            </a:r>
            <a:endParaRPr lang="en-US" sz="2218" dirty="0">
              <a:solidFill>
                <a:srgbClr val="FF0000"/>
              </a:solidFill>
            </a:endParaRPr>
          </a:p>
        </p:txBody>
      </p:sp>
      <p:sp>
        <p:nvSpPr>
          <p:cNvPr id="13" name="Text 7"/>
          <p:cNvSpPr/>
          <p:nvPr/>
        </p:nvSpPr>
        <p:spPr>
          <a:xfrm>
            <a:off x="9713595" y="5789533"/>
            <a:ext cx="4079081" cy="1149072"/>
          </a:xfrm>
          <a:prstGeom prst="rect">
            <a:avLst/>
          </a:prstGeom>
          <a:noFill/>
          <a:ln/>
        </p:spPr>
        <p:txBody>
          <a:bodyPr wrap="square" rtlCol="0" anchor="t"/>
          <a:lstStyle/>
          <a:p>
            <a:pPr marL="0" indent="0" algn="l">
              <a:lnSpc>
                <a:spcPts val="3016"/>
              </a:lnSpc>
              <a:buNone/>
            </a:pPr>
            <a:r>
              <a:rPr lang="en-US" sz="1885" dirty="0">
                <a:solidFill>
                  <a:srgbClr val="3B3535"/>
                </a:solidFill>
                <a:latin typeface="Roboto" pitchFamily="34" charset="0"/>
                <a:ea typeface="Roboto" pitchFamily="34" charset="-122"/>
                <a:cs typeface="Roboto" pitchFamily="34" charset="-120"/>
              </a:rPr>
              <a:t>"The sun also rises, and the sun goes down, and hastens the place where it arose."</a:t>
            </a:r>
            <a:endParaRPr lang="en-US" sz="188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Shape 0"/>
          <p:cNvSpPr/>
          <p:nvPr/>
        </p:nvSpPr>
        <p:spPr>
          <a:xfrm>
            <a:off x="0" y="-835"/>
            <a:ext cx="14630400" cy="8229600"/>
          </a:xfrm>
          <a:prstGeom prst="rect">
            <a:avLst/>
          </a:prstGeom>
          <a:solidFill>
            <a:srgbClr val="FFFAFA"/>
          </a:solidFill>
          <a:ln/>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algn="ctr"/>
            <a:r>
              <a:rPr lang="en-US" sz="4800" b="1" dirty="0">
                <a:solidFill>
                  <a:srgbClr val="C00000"/>
                </a:solidFill>
                <a:latin typeface="Comic Sans MS" panose="030F0702030302020204" pitchFamily="66" charset="0"/>
              </a:rPr>
              <a:t>Indirect Speech</a:t>
            </a:r>
          </a:p>
          <a:p>
            <a:endParaRPr lang="en-US" sz="4800" b="1" dirty="0">
              <a:latin typeface="Comic Sans MS" panose="030F0702030302020204" pitchFamily="66" charset="0"/>
            </a:endParaRPr>
          </a:p>
          <a:p>
            <a:r>
              <a:rPr lang="en-US" sz="3200" b="1" dirty="0">
                <a:solidFill>
                  <a:srgbClr val="C00000"/>
                </a:solidFill>
                <a:latin typeface="Comic Sans MS" panose="030F0702030302020204" pitchFamily="66" charset="0"/>
              </a:rPr>
              <a:t>When we want to report what someone said without speech marks and without necessarily using exactly the same words, we can use indirect speech (also called reported speech).</a:t>
            </a:r>
          </a:p>
          <a:p>
            <a:r>
              <a:rPr lang="en-US" sz="3200" b="1" dirty="0">
                <a:solidFill>
                  <a:srgbClr val="C00000"/>
                </a:solidFill>
                <a:latin typeface="Comic Sans MS" panose="030F0702030302020204" pitchFamily="66" charset="0"/>
              </a:rPr>
              <a:t>For example:</a:t>
            </a:r>
          </a:p>
          <a:p>
            <a:r>
              <a:rPr lang="en-US" sz="3200" b="1" dirty="0">
                <a:solidFill>
                  <a:srgbClr val="C00000"/>
                </a:solidFill>
                <a:latin typeface="Comic Sans MS" panose="030F0702030302020204" pitchFamily="66" charset="0"/>
              </a:rPr>
              <a:t>Direct speech: “We’re quite cold in here.”</a:t>
            </a:r>
          </a:p>
          <a:p>
            <a:r>
              <a:rPr lang="en-US" sz="3200" b="1" dirty="0">
                <a:solidFill>
                  <a:srgbClr val="C00000"/>
                </a:solidFill>
                <a:latin typeface="Comic Sans MS" panose="030F0702030302020204" pitchFamily="66" charset="0"/>
              </a:rPr>
              <a:t>Indirect speech: They say (that) they’re cold.</a:t>
            </a:r>
          </a:p>
        </p:txBody>
      </p:sp>
      <p:pic>
        <p:nvPicPr>
          <p:cNvPr id="4" name="Image 1" descr="preencoded.png"/>
          <p:cNvPicPr>
            <a:picLocks noChangeAspect="1"/>
          </p:cNvPicPr>
          <p:nvPr/>
        </p:nvPicPr>
        <p:blipFill>
          <a:blip r:embed="rId3"/>
          <a:stretch>
            <a:fillRect/>
          </a:stretch>
        </p:blipFill>
        <p:spPr>
          <a:xfrm>
            <a:off x="0" y="0"/>
            <a:ext cx="14630400" cy="2992160"/>
          </a:xfrm>
          <a:prstGeom prst="rect">
            <a:avLst/>
          </a:prstGeom>
        </p:spPr>
      </p:pic>
      <p:sp>
        <p:nvSpPr>
          <p:cNvPr id="7" name="Text 3"/>
          <p:cNvSpPr/>
          <p:nvPr/>
        </p:nvSpPr>
        <p:spPr>
          <a:xfrm>
            <a:off x="1055013" y="5363408"/>
            <a:ext cx="103823" cy="337899"/>
          </a:xfrm>
          <a:prstGeom prst="rect">
            <a:avLst/>
          </a:prstGeom>
          <a:noFill/>
          <a:ln/>
        </p:spPr>
        <p:txBody>
          <a:bodyPr wrap="none" rtlCol="0" anchor="t"/>
          <a:lstStyle/>
          <a:p>
            <a:pPr marL="0" indent="0" algn="ctr">
              <a:lnSpc>
                <a:spcPts val="2661"/>
              </a:lnSpc>
              <a:buNone/>
            </a:pPr>
            <a:endParaRPr lang="en-US" sz="2661" dirty="0"/>
          </a:p>
        </p:txBody>
      </p:sp>
      <p:sp>
        <p:nvSpPr>
          <p:cNvPr id="11" name="Text 7"/>
          <p:cNvSpPr/>
          <p:nvPr/>
        </p:nvSpPr>
        <p:spPr>
          <a:xfrm>
            <a:off x="5412343" y="5363408"/>
            <a:ext cx="185261" cy="337899"/>
          </a:xfrm>
          <a:prstGeom prst="rect">
            <a:avLst/>
          </a:prstGeom>
          <a:noFill/>
          <a:ln/>
        </p:spPr>
        <p:txBody>
          <a:bodyPr wrap="none" rtlCol="0" anchor="t"/>
          <a:lstStyle/>
          <a:p>
            <a:pPr marL="0" indent="0" algn="ctr">
              <a:lnSpc>
                <a:spcPts val="2661"/>
              </a:lnSpc>
              <a:buNone/>
            </a:pPr>
            <a:endParaRPr lang="en-US" sz="2661" dirty="0"/>
          </a:p>
        </p:txBody>
      </p:sp>
      <p:sp>
        <p:nvSpPr>
          <p:cNvPr id="15" name="Text 11"/>
          <p:cNvSpPr/>
          <p:nvPr/>
        </p:nvSpPr>
        <p:spPr>
          <a:xfrm>
            <a:off x="9803963" y="5363408"/>
            <a:ext cx="198120" cy="337899"/>
          </a:xfrm>
          <a:prstGeom prst="rect">
            <a:avLst/>
          </a:prstGeom>
          <a:noFill/>
          <a:ln/>
        </p:spPr>
        <p:txBody>
          <a:bodyPr wrap="none" rtlCol="0" anchor="t"/>
          <a:lstStyle/>
          <a:p>
            <a:pPr marL="0" indent="0" algn="ctr">
              <a:lnSpc>
                <a:spcPts val="2661"/>
              </a:lnSpc>
              <a:buNone/>
            </a:pPr>
            <a:endParaRPr lang="en-US" sz="26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7" name="Text 4"/>
          <p:cNvSpPr/>
          <p:nvPr/>
        </p:nvSpPr>
        <p:spPr>
          <a:xfrm>
            <a:off x="5357813" y="3596521"/>
            <a:ext cx="2816185" cy="351949"/>
          </a:xfrm>
          <a:prstGeom prst="rect">
            <a:avLst/>
          </a:prstGeom>
          <a:noFill/>
          <a:ln/>
        </p:spPr>
        <p:txBody>
          <a:bodyPr wrap="none" rtlCol="0" anchor="t"/>
          <a:lstStyle/>
          <a:p>
            <a:pPr marL="0" indent="0">
              <a:lnSpc>
                <a:spcPts val="2772"/>
              </a:lnSpc>
              <a:buNone/>
            </a:pPr>
            <a:endParaRPr lang="en-US" sz="2218" dirty="0">
              <a:solidFill>
                <a:srgbClr val="FF0000"/>
              </a:solidFill>
            </a:endParaRPr>
          </a:p>
        </p:txBody>
      </p:sp>
      <p:sp>
        <p:nvSpPr>
          <p:cNvPr id="8" name="Text 5"/>
          <p:cNvSpPr/>
          <p:nvPr/>
        </p:nvSpPr>
        <p:spPr>
          <a:xfrm>
            <a:off x="5357813" y="4187785"/>
            <a:ext cx="3928586" cy="1532096"/>
          </a:xfrm>
          <a:prstGeom prst="rect">
            <a:avLst/>
          </a:prstGeom>
          <a:noFill/>
          <a:ln/>
        </p:spPr>
        <p:txBody>
          <a:bodyPr wrap="square" rtlCol="0" anchor="t"/>
          <a:lstStyle/>
          <a:p>
            <a:pPr marL="0" indent="0">
              <a:lnSpc>
                <a:spcPts val="3016"/>
              </a:lnSpc>
              <a:buNone/>
            </a:pPr>
            <a:endParaRPr lang="en-US" sz="1885" dirty="0"/>
          </a:p>
        </p:txBody>
      </p:sp>
      <p:sp>
        <p:nvSpPr>
          <p:cNvPr id="12" name="TextBox 11">
            <a:extLst>
              <a:ext uri="{FF2B5EF4-FFF2-40B4-BE49-F238E27FC236}">
                <a16:creationId xmlns:a16="http://schemas.microsoft.com/office/drawing/2014/main" id="{1196F326-1371-6F52-7E22-44D5C4FA9E2C}"/>
              </a:ext>
            </a:extLst>
          </p:cNvPr>
          <p:cNvSpPr txBox="1"/>
          <p:nvPr/>
        </p:nvSpPr>
        <p:spPr>
          <a:xfrm>
            <a:off x="387626" y="836979"/>
            <a:ext cx="7315200" cy="6555641"/>
          </a:xfrm>
          <a:prstGeom prst="rect">
            <a:avLst/>
          </a:prstGeom>
          <a:noFill/>
        </p:spPr>
        <p:txBody>
          <a:bodyPr wrap="square">
            <a:spAutoFit/>
          </a:bodyPr>
          <a:lstStyle/>
          <a:p>
            <a:r>
              <a:rPr lang="en-US" sz="2800" b="1" dirty="0">
                <a:latin typeface="Comic Sans MS" panose="030F0702030302020204" pitchFamily="66" charset="0"/>
              </a:rPr>
              <a:t>When we report what someone says in the present simple, as in the previous sentence, we normally don’t change the tense, we simply change the subject.</a:t>
            </a:r>
          </a:p>
          <a:p>
            <a:r>
              <a:rPr lang="en-US" sz="2800" b="1" dirty="0">
                <a:latin typeface="Comic Sans MS" panose="030F0702030302020204" pitchFamily="66" charset="0"/>
              </a:rPr>
              <a:t> </a:t>
            </a:r>
          </a:p>
          <a:p>
            <a:r>
              <a:rPr lang="en-US" sz="2800" b="1" dirty="0">
                <a:latin typeface="Comic Sans MS" panose="030F0702030302020204" pitchFamily="66" charset="0"/>
              </a:rPr>
              <a:t>However, when we report things in the past, we usually change the tense by moving it one step back. For example, in the following sentence the present simple becomes the past simple in indirect speech:</a:t>
            </a:r>
          </a:p>
          <a:p>
            <a:endParaRPr lang="en-US" sz="2800" b="1" dirty="0">
              <a:latin typeface="Comic Sans MS" panose="030F0702030302020204" pitchFamily="66" charset="0"/>
            </a:endParaRPr>
          </a:p>
          <a:p>
            <a:r>
              <a:rPr lang="en-US" sz="2800" b="1" dirty="0">
                <a:latin typeface="Comic Sans MS" panose="030F0702030302020204" pitchFamily="66" charset="0"/>
              </a:rPr>
              <a:t>Direct speech: “I have a new car.”</a:t>
            </a:r>
          </a:p>
          <a:p>
            <a:r>
              <a:rPr lang="en-US" sz="2800" b="1" dirty="0">
                <a:latin typeface="Comic Sans MS" panose="030F0702030302020204" pitchFamily="66" charset="0"/>
              </a:rPr>
              <a:t>Indirect speech: He said he had a new car.</a:t>
            </a:r>
          </a:p>
        </p:txBody>
      </p:sp>
      <p:pic>
        <p:nvPicPr>
          <p:cNvPr id="15" name="Picture 14">
            <a:extLst>
              <a:ext uri="{FF2B5EF4-FFF2-40B4-BE49-F238E27FC236}">
                <a16:creationId xmlns:a16="http://schemas.microsoft.com/office/drawing/2014/main" id="{852E7562-9666-6187-71CE-9FAF0986CCEB}"/>
              </a:ext>
            </a:extLst>
          </p:cNvPr>
          <p:cNvPicPr>
            <a:picLocks noChangeAspect="1"/>
          </p:cNvPicPr>
          <p:nvPr/>
        </p:nvPicPr>
        <p:blipFill>
          <a:blip r:embed="rId3"/>
          <a:stretch>
            <a:fillRect/>
          </a:stretch>
        </p:blipFill>
        <p:spPr>
          <a:xfrm>
            <a:off x="8280124" y="967145"/>
            <a:ext cx="5962650" cy="607969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blipFill>
            <a:blip r:embed="rId4"/>
            <a:tile tx="0" ty="0" sx="100000" sy="100000" flip="none" algn="tl"/>
          </a:blipFill>
          <a:ln/>
        </p:spPr>
        <p:txBody>
          <a:bodyPr/>
          <a:lstStyle/>
          <a:p>
            <a:endParaRPr lang="en-IN" dirty="0"/>
          </a:p>
        </p:txBody>
      </p:sp>
      <p:sp>
        <p:nvSpPr>
          <p:cNvPr id="6" name="Text 1"/>
          <p:cNvSpPr/>
          <p:nvPr/>
        </p:nvSpPr>
        <p:spPr>
          <a:xfrm>
            <a:off x="6310432" y="647700"/>
            <a:ext cx="7211497" cy="692467"/>
          </a:xfrm>
          <a:prstGeom prst="rect">
            <a:avLst/>
          </a:prstGeom>
          <a:noFill/>
          <a:ln/>
        </p:spPr>
        <p:txBody>
          <a:bodyPr wrap="none" rtlCol="0" anchor="t"/>
          <a:lstStyle/>
          <a:p>
            <a:pPr marL="0" indent="0">
              <a:lnSpc>
                <a:spcPts val="5453"/>
              </a:lnSpc>
              <a:buNone/>
            </a:pPr>
            <a:endParaRPr lang="en-US" sz="4362" dirty="0"/>
          </a:p>
        </p:txBody>
      </p:sp>
      <p:sp>
        <p:nvSpPr>
          <p:cNvPr id="8" name="Text 3"/>
          <p:cNvSpPr/>
          <p:nvPr/>
        </p:nvSpPr>
        <p:spPr>
          <a:xfrm>
            <a:off x="6545818" y="1928693"/>
            <a:ext cx="2769989" cy="346234"/>
          </a:xfrm>
          <a:prstGeom prst="rect">
            <a:avLst/>
          </a:prstGeom>
          <a:noFill/>
          <a:ln/>
        </p:spPr>
        <p:txBody>
          <a:bodyPr wrap="none" rtlCol="0" anchor="t"/>
          <a:lstStyle/>
          <a:p>
            <a:pPr marL="0" indent="0">
              <a:lnSpc>
                <a:spcPts val="2726"/>
              </a:lnSpc>
              <a:buNone/>
            </a:pPr>
            <a:endParaRPr lang="en-US" sz="2181" dirty="0">
              <a:solidFill>
                <a:srgbClr val="FF0000"/>
              </a:solidFill>
            </a:endParaRPr>
          </a:p>
        </p:txBody>
      </p:sp>
      <p:sp>
        <p:nvSpPr>
          <p:cNvPr id="9" name="Text 4"/>
          <p:cNvSpPr/>
          <p:nvPr/>
        </p:nvSpPr>
        <p:spPr>
          <a:xfrm>
            <a:off x="6545818" y="2416135"/>
            <a:ext cx="3159562" cy="1506855"/>
          </a:xfrm>
          <a:prstGeom prst="rect">
            <a:avLst/>
          </a:prstGeom>
          <a:noFill/>
          <a:ln/>
        </p:spPr>
        <p:txBody>
          <a:bodyPr wrap="square" rtlCol="0" anchor="t"/>
          <a:lstStyle/>
          <a:p>
            <a:pPr marL="0" indent="0">
              <a:lnSpc>
                <a:spcPts val="2966"/>
              </a:lnSpc>
              <a:buNone/>
            </a:pPr>
            <a:endParaRPr lang="en-US" sz="1854" dirty="0"/>
          </a:p>
        </p:txBody>
      </p:sp>
      <p:sp>
        <p:nvSpPr>
          <p:cNvPr id="11" name="Text 6"/>
          <p:cNvSpPr/>
          <p:nvPr/>
        </p:nvSpPr>
        <p:spPr>
          <a:xfrm>
            <a:off x="10411539" y="1928693"/>
            <a:ext cx="2769989" cy="346234"/>
          </a:xfrm>
          <a:prstGeom prst="rect">
            <a:avLst/>
          </a:prstGeom>
          <a:noFill/>
          <a:ln/>
        </p:spPr>
        <p:txBody>
          <a:bodyPr wrap="none" rtlCol="0" anchor="t"/>
          <a:lstStyle/>
          <a:p>
            <a:pPr marL="0" indent="0">
              <a:lnSpc>
                <a:spcPts val="2726"/>
              </a:lnSpc>
              <a:buNone/>
            </a:pPr>
            <a:endParaRPr lang="en-US" sz="2181" dirty="0">
              <a:solidFill>
                <a:srgbClr val="FF0000"/>
              </a:solidFill>
            </a:endParaRPr>
          </a:p>
        </p:txBody>
      </p:sp>
      <p:sp>
        <p:nvSpPr>
          <p:cNvPr id="12" name="Text 7"/>
          <p:cNvSpPr/>
          <p:nvPr/>
        </p:nvSpPr>
        <p:spPr>
          <a:xfrm>
            <a:off x="10411539" y="2416135"/>
            <a:ext cx="3159562" cy="1506855"/>
          </a:xfrm>
          <a:prstGeom prst="rect">
            <a:avLst/>
          </a:prstGeom>
          <a:noFill/>
          <a:ln/>
        </p:spPr>
        <p:txBody>
          <a:bodyPr wrap="square" rtlCol="0" anchor="t"/>
          <a:lstStyle/>
          <a:p>
            <a:pPr marL="0" indent="0">
              <a:lnSpc>
                <a:spcPts val="2966"/>
              </a:lnSpc>
              <a:buNone/>
            </a:pPr>
            <a:endParaRPr lang="en-US" sz="1854" dirty="0"/>
          </a:p>
        </p:txBody>
      </p:sp>
      <p:sp>
        <p:nvSpPr>
          <p:cNvPr id="14" name="Text 9"/>
          <p:cNvSpPr/>
          <p:nvPr/>
        </p:nvSpPr>
        <p:spPr>
          <a:xfrm>
            <a:off x="6545818" y="4629150"/>
            <a:ext cx="3159562" cy="692467"/>
          </a:xfrm>
          <a:prstGeom prst="rect">
            <a:avLst/>
          </a:prstGeom>
          <a:noFill/>
          <a:ln/>
        </p:spPr>
        <p:txBody>
          <a:bodyPr wrap="square" rtlCol="0" anchor="t"/>
          <a:lstStyle/>
          <a:p>
            <a:pPr marL="0" indent="0">
              <a:lnSpc>
                <a:spcPts val="2726"/>
              </a:lnSpc>
              <a:buNone/>
            </a:pPr>
            <a:endParaRPr lang="en-US" sz="2181" dirty="0">
              <a:solidFill>
                <a:srgbClr val="FF0000"/>
              </a:solidFill>
            </a:endParaRPr>
          </a:p>
        </p:txBody>
      </p:sp>
      <p:sp>
        <p:nvSpPr>
          <p:cNvPr id="15" name="Text 10"/>
          <p:cNvSpPr/>
          <p:nvPr/>
        </p:nvSpPr>
        <p:spPr>
          <a:xfrm>
            <a:off x="6545818" y="5462826"/>
            <a:ext cx="3159562" cy="1883569"/>
          </a:xfrm>
          <a:prstGeom prst="rect">
            <a:avLst/>
          </a:prstGeom>
          <a:noFill/>
          <a:ln/>
        </p:spPr>
        <p:txBody>
          <a:bodyPr wrap="square" rtlCol="0" anchor="t"/>
          <a:lstStyle/>
          <a:p>
            <a:pPr marL="0" indent="0">
              <a:lnSpc>
                <a:spcPts val="2966"/>
              </a:lnSpc>
              <a:buNone/>
            </a:pPr>
            <a:endParaRPr lang="en-US" sz="1854" dirty="0"/>
          </a:p>
        </p:txBody>
      </p:sp>
      <p:sp>
        <p:nvSpPr>
          <p:cNvPr id="17" name="Text 12"/>
          <p:cNvSpPr/>
          <p:nvPr/>
        </p:nvSpPr>
        <p:spPr>
          <a:xfrm>
            <a:off x="10411539" y="4629150"/>
            <a:ext cx="2769989" cy="346234"/>
          </a:xfrm>
          <a:prstGeom prst="rect">
            <a:avLst/>
          </a:prstGeom>
          <a:noFill/>
          <a:ln/>
        </p:spPr>
        <p:txBody>
          <a:bodyPr wrap="none" rtlCol="0" anchor="t"/>
          <a:lstStyle/>
          <a:p>
            <a:pPr marL="0" indent="0">
              <a:lnSpc>
                <a:spcPts val="2726"/>
              </a:lnSpc>
              <a:buNone/>
            </a:pPr>
            <a:endParaRPr lang="en-US" sz="2181" dirty="0">
              <a:solidFill>
                <a:srgbClr val="FF0000"/>
              </a:solidFill>
            </a:endParaRPr>
          </a:p>
        </p:txBody>
      </p:sp>
      <p:sp>
        <p:nvSpPr>
          <p:cNvPr id="18" name="Text 13"/>
          <p:cNvSpPr/>
          <p:nvPr/>
        </p:nvSpPr>
        <p:spPr>
          <a:xfrm>
            <a:off x="10411539" y="5116592"/>
            <a:ext cx="3159562" cy="1130141"/>
          </a:xfrm>
          <a:prstGeom prst="rect">
            <a:avLst/>
          </a:prstGeom>
          <a:noFill/>
          <a:ln/>
        </p:spPr>
        <p:txBody>
          <a:bodyPr wrap="square" rtlCol="0" anchor="t"/>
          <a:lstStyle/>
          <a:p>
            <a:pPr marL="0" indent="0">
              <a:lnSpc>
                <a:spcPts val="2966"/>
              </a:lnSpc>
              <a:buNone/>
            </a:pPr>
            <a:endParaRPr lang="en-US" sz="1854" dirty="0"/>
          </a:p>
        </p:txBody>
      </p:sp>
      <p:pic>
        <p:nvPicPr>
          <p:cNvPr id="7" name="Picture 6">
            <a:extLst>
              <a:ext uri="{FF2B5EF4-FFF2-40B4-BE49-F238E27FC236}">
                <a16:creationId xmlns:a16="http://schemas.microsoft.com/office/drawing/2014/main" id="{4D6E7C91-CE07-A09B-9F18-826E6B719F26}"/>
              </a:ext>
            </a:extLst>
          </p:cNvPr>
          <p:cNvPicPr>
            <a:picLocks noChangeAspect="1"/>
          </p:cNvPicPr>
          <p:nvPr/>
        </p:nvPicPr>
        <p:blipFill>
          <a:blip r:embed="rId5"/>
          <a:stretch>
            <a:fillRect/>
          </a:stretch>
        </p:blipFill>
        <p:spPr>
          <a:xfrm>
            <a:off x="1959936" y="-3695"/>
            <a:ext cx="10592774" cy="821547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23C1B93-A5EC-6A6D-5DDB-35D8E5A3CBF9}"/>
              </a:ext>
            </a:extLst>
          </p:cNvPr>
          <p:cNvSpPr txBox="1"/>
          <p:nvPr/>
        </p:nvSpPr>
        <p:spPr>
          <a:xfrm>
            <a:off x="609601" y="461429"/>
            <a:ext cx="13137930" cy="4462760"/>
          </a:xfrm>
          <a:prstGeom prst="rect">
            <a:avLst/>
          </a:prstGeom>
          <a:noFill/>
        </p:spPr>
        <p:txBody>
          <a:bodyPr wrap="square">
            <a:spAutoFit/>
          </a:bodyPr>
          <a:lstStyle/>
          <a:p>
            <a:pPr algn="ctr"/>
            <a:r>
              <a:rPr lang="en-US" sz="3200" b="1" u="sng" dirty="0">
                <a:solidFill>
                  <a:srgbClr val="FF0000"/>
                </a:solidFill>
                <a:latin typeface="Comic Sans MS" panose="030F0702030302020204" pitchFamily="66" charset="0"/>
              </a:rPr>
              <a:t>Direct and Indirect Speech Rules</a:t>
            </a:r>
          </a:p>
          <a:p>
            <a:endParaRPr lang="en-US" dirty="0"/>
          </a:p>
          <a:p>
            <a:endParaRPr lang="en-US" dirty="0"/>
          </a:p>
          <a:p>
            <a:r>
              <a:rPr lang="en-US" sz="2400" b="1" dirty="0">
                <a:latin typeface="Comic Sans MS" panose="030F0702030302020204" pitchFamily="66" charset="0"/>
              </a:rPr>
              <a:t>Rule #1 - Direct to Indirect Speech Conversion - Reporting Verb</a:t>
            </a:r>
          </a:p>
          <a:p>
            <a:endParaRPr lang="en-US" sz="2400" dirty="0"/>
          </a:p>
          <a:p>
            <a:r>
              <a:rPr lang="en-US" sz="2400" b="1" dirty="0">
                <a:latin typeface="Comic Sans MS" panose="030F0702030302020204" pitchFamily="66" charset="0"/>
              </a:rPr>
              <a:t>1. When the reporting verb of direct speech is in past tense then all the present tenses are changed to corresponding past tense in indirect speech.</a:t>
            </a:r>
          </a:p>
          <a:p>
            <a:endParaRPr lang="en-US" sz="2400" b="1" dirty="0">
              <a:latin typeface="Comic Sans MS" panose="030F0702030302020204" pitchFamily="66" charset="0"/>
            </a:endParaRPr>
          </a:p>
          <a:p>
            <a:r>
              <a:rPr lang="en-US" sz="2400" b="1" dirty="0">
                <a:latin typeface="Comic Sans MS" panose="030F0702030302020204" pitchFamily="66" charset="0"/>
              </a:rPr>
              <a:t>Example:</a:t>
            </a:r>
          </a:p>
          <a:p>
            <a:r>
              <a:rPr lang="en-US" sz="2400" b="1" dirty="0">
                <a:latin typeface="Comic Sans MS" panose="030F0702030302020204" pitchFamily="66" charset="0"/>
              </a:rPr>
              <a:t>	</a:t>
            </a:r>
          </a:p>
          <a:p>
            <a:r>
              <a:rPr lang="en-US" sz="2400" b="1" dirty="0">
                <a:latin typeface="Comic Sans MS" panose="030F0702030302020204" pitchFamily="66" charset="0"/>
              </a:rPr>
              <a:t>         Direct: She said, “I am happy.”</a:t>
            </a:r>
          </a:p>
          <a:p>
            <a:r>
              <a:rPr lang="en-US" sz="2400" b="1" dirty="0">
                <a:latin typeface="Comic Sans MS" panose="030F0702030302020204" pitchFamily="66" charset="0"/>
              </a:rPr>
              <a:t>	Indirect: She said (that) she was happy.</a:t>
            </a:r>
          </a:p>
        </p:txBody>
      </p:sp>
      <p:sp>
        <p:nvSpPr>
          <p:cNvPr id="20" name="TextBox 19">
            <a:extLst>
              <a:ext uri="{FF2B5EF4-FFF2-40B4-BE49-F238E27FC236}">
                <a16:creationId xmlns:a16="http://schemas.microsoft.com/office/drawing/2014/main" id="{C8D70838-CA38-CE8A-3F4A-344AFE21221B}"/>
              </a:ext>
            </a:extLst>
          </p:cNvPr>
          <p:cNvSpPr txBox="1"/>
          <p:nvPr/>
        </p:nvSpPr>
        <p:spPr>
          <a:xfrm>
            <a:off x="609601" y="4647609"/>
            <a:ext cx="13684469" cy="3231654"/>
          </a:xfrm>
          <a:prstGeom prst="rect">
            <a:avLst/>
          </a:prstGeom>
          <a:noFill/>
        </p:spPr>
        <p:txBody>
          <a:bodyPr wrap="square">
            <a:spAutoFit/>
          </a:bodyPr>
          <a:lstStyle/>
          <a:p>
            <a:r>
              <a:rPr lang="en-US" dirty="0"/>
              <a:t>	</a:t>
            </a:r>
          </a:p>
          <a:p>
            <a:endParaRPr lang="en-US" dirty="0"/>
          </a:p>
          <a:p>
            <a:r>
              <a:rPr lang="en-US" sz="2400" b="1" dirty="0">
                <a:solidFill>
                  <a:srgbClr val="002060"/>
                </a:solidFill>
                <a:latin typeface="Comic Sans MS" panose="030F0702030302020204" pitchFamily="66" charset="0"/>
              </a:rPr>
              <a:t>2. In indirect speech tenses do not change if the words used within the quotes (“ ”) talk of a habitual action or universal truth.</a:t>
            </a:r>
          </a:p>
          <a:p>
            <a:endParaRPr lang="en-US" sz="2400" b="1" dirty="0">
              <a:solidFill>
                <a:srgbClr val="002060"/>
              </a:solidFill>
              <a:latin typeface="Comic Sans MS" panose="030F0702030302020204" pitchFamily="66" charset="0"/>
            </a:endParaRPr>
          </a:p>
          <a:p>
            <a:r>
              <a:rPr lang="en-US" sz="2400" b="1" dirty="0">
                <a:solidFill>
                  <a:srgbClr val="002060"/>
                </a:solidFill>
                <a:latin typeface="Comic Sans MS" panose="030F0702030302020204" pitchFamily="66" charset="0"/>
              </a:rPr>
              <a:t>Example:</a:t>
            </a:r>
          </a:p>
          <a:p>
            <a:endParaRPr lang="en-US" sz="2400" b="1" dirty="0">
              <a:solidFill>
                <a:srgbClr val="002060"/>
              </a:solidFill>
              <a:latin typeface="Comic Sans MS" panose="030F0702030302020204" pitchFamily="66" charset="0"/>
            </a:endParaRPr>
          </a:p>
          <a:p>
            <a:r>
              <a:rPr lang="en-US" sz="2400" b="1" dirty="0">
                <a:solidFill>
                  <a:srgbClr val="002060"/>
                </a:solidFill>
                <a:latin typeface="Comic Sans MS" panose="030F0702030302020204" pitchFamily="66" charset="0"/>
              </a:rPr>
              <a:t>	Direct: He said, “we cannot live without air.”</a:t>
            </a:r>
          </a:p>
          <a:p>
            <a:r>
              <a:rPr lang="en-US" sz="2400" b="1" dirty="0">
                <a:solidFill>
                  <a:srgbClr val="002060"/>
                </a:solidFill>
                <a:latin typeface="Comic Sans MS" panose="030F0702030302020204" pitchFamily="66" charset="0"/>
              </a:rPr>
              <a:t>         Indirect: He said that we cannot live without air.  </a:t>
            </a:r>
          </a:p>
        </p:txBody>
      </p:sp>
    </p:spTree>
    <p:extLst>
      <p:ext uri="{BB962C8B-B14F-4D97-AF65-F5344CB8AC3E}">
        <p14:creationId xmlns:p14="http://schemas.microsoft.com/office/powerpoint/2010/main" val="28101220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481</TotalTime>
  <Words>1821</Words>
  <Application>Microsoft Office PowerPoint</Application>
  <PresentationFormat>Custom</PresentationFormat>
  <Paragraphs>283</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Berlin Sans FB Demi</vt:lpstr>
      <vt:lpstr>Comic Sans MS</vt:lpstr>
      <vt:lpstr>Red Hat Text</vt:lpstr>
      <vt:lpstr>Roboto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Abhijeet Bhou</cp:lastModifiedBy>
  <cp:revision>6</cp:revision>
  <dcterms:created xsi:type="dcterms:W3CDTF">2024-08-02T22:35:20Z</dcterms:created>
  <dcterms:modified xsi:type="dcterms:W3CDTF">2024-08-04T19:57:51Z</dcterms:modified>
</cp:coreProperties>
</file>